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6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>
        <p:scale>
          <a:sx n="102" d="100"/>
          <a:sy n="102" d="100"/>
        </p:scale>
        <p:origin x="666" y="222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9/30/2024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2024/9/30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2024/9/30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2024/9/30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2024/9/30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2024/9/30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2024/9/30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2024/9/30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9/30/2024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2024/9/30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2024/9/30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2024/9/30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9/30/2024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432115" y="245097"/>
            <a:ext cx="7535693" cy="1240500"/>
          </a:xfrm>
        </p:spPr>
        <p:txBody>
          <a:bodyPr/>
          <a:lstStyle/>
          <a:p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搶救</a:t>
            </a:r>
            <a:r>
              <a:rPr lang="en-US" altLang="zh-TW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3C</a:t>
            </a:r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惡視力</a:t>
            </a:r>
            <a:endParaRPr lang="zh-TW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3838128" y="1619053"/>
            <a:ext cx="4723665" cy="819517"/>
          </a:xfrm>
        </p:spPr>
        <p:txBody>
          <a:bodyPr>
            <a:normAutofit lnSpcReduction="10000"/>
          </a:bodyPr>
          <a:lstStyle/>
          <a:p>
            <a:r>
              <a:rPr lang="zh-TW" altLang="en-US" dirty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護眼有一套</a:t>
            </a:r>
            <a:endParaRPr lang="zh-TW" dirty="0">
              <a:solidFill>
                <a:srgbClr val="7030A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AC740236-3FA0-4948-AE4C-3F922B8151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8094" y="2572026"/>
            <a:ext cx="1824566" cy="3060391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F6C64629-079C-4B9F-8B4A-9633DB771A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0813" y="668729"/>
            <a:ext cx="1158144" cy="713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B1D1AF4-9134-4D3E-8C0D-815DC5D49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30A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限時使用</a:t>
            </a:r>
            <a:r>
              <a:rPr lang="en-US" altLang="zh-TW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30A0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3C</a:t>
            </a:r>
            <a:endParaRPr lang="zh-TW" altLang="en-US" sz="48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30A0"/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889ABB8-1D34-4CD8-A4BE-E322ED23FF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solidFill>
                  <a:srgbClr val="FFFF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打電腦、看電視、滑手機等，每天使用少於</a:t>
            </a:r>
            <a:r>
              <a:rPr lang="en-US" altLang="zh-TW" sz="2800" dirty="0">
                <a:solidFill>
                  <a:srgbClr val="FFFF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2</a:t>
            </a:r>
            <a:r>
              <a:rPr lang="zh-TW" altLang="en-US" sz="2800" dirty="0">
                <a:solidFill>
                  <a:srgbClr val="FFFF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小時</a:t>
            </a:r>
          </a:p>
          <a:p>
            <a:r>
              <a:rPr lang="zh-TW" altLang="en-US" sz="2800" dirty="0">
                <a:solidFill>
                  <a:srgbClr val="FFFF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使用</a:t>
            </a:r>
            <a:r>
              <a:rPr lang="en-US" altLang="zh-TW" sz="2800" dirty="0">
                <a:solidFill>
                  <a:srgbClr val="FFFF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30</a:t>
            </a:r>
            <a:r>
              <a:rPr lang="zh-TW" altLang="en-US" sz="2800" dirty="0">
                <a:solidFill>
                  <a:srgbClr val="FFFF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分鐘，休息</a:t>
            </a:r>
            <a:r>
              <a:rPr lang="en-US" altLang="zh-TW" sz="2800" dirty="0">
                <a:solidFill>
                  <a:srgbClr val="FFFF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10</a:t>
            </a:r>
            <a:r>
              <a:rPr lang="zh-TW" altLang="en-US" sz="2800" dirty="0">
                <a:solidFill>
                  <a:srgbClr val="FFFF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分鐘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E8B97634-843E-4CA4-826C-ED593E8E0C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5468" y="3238912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04013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18C30E3-4AE2-4891-A034-648F67F0B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8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FF00"/>
                </a:solidFill>
              </a:rPr>
              <a:t>光線要充足</a:t>
            </a:r>
            <a:br>
              <a:rPr lang="zh-TW" altLang="en-US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chemeClr val="bg1">
                    <a:lumMod val="95000"/>
                  </a:schemeClr>
                </a:solidFill>
              </a:rPr>
            </a:br>
            <a:endParaRPr lang="zh-TW" altLang="en-US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98C3CEC-9EB8-4347-8359-7FAC78EAEC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800" dirty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燈光充足、不閃爍</a:t>
            </a:r>
          </a:p>
          <a:p>
            <a:r>
              <a:rPr lang="zh-TW" altLang="en-US" sz="2800" dirty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不關燈或在昏暗環境使用</a:t>
            </a:r>
            <a:r>
              <a:rPr lang="en-US" altLang="zh-TW" sz="2800" dirty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3</a:t>
            </a:r>
            <a:r>
              <a:rPr lang="zh-TW" altLang="en-US" sz="2800" dirty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Ｃ，對比變強很傷眼</a:t>
            </a:r>
          </a:p>
          <a:p>
            <a:endParaRPr lang="zh-TW" altLang="en-US" sz="2800" dirty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endParaRPr lang="zh-TW" altLang="en-US" dirty="0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A2959A86-B1B3-4A83-94CC-7526E07F8E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2216" y="2771257"/>
            <a:ext cx="3657298" cy="297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6593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E176536-5CAE-4030-B364-B72E105C51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2942" y="-360361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FF00"/>
                </a:solidFill>
              </a:rPr>
              <a:t>戶外活動不可少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8B659A8-029F-44F9-AA43-C5B67BFD41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solidFill>
                  <a:srgbClr val="0070C0"/>
                </a:solidFill>
                <a:latin typeface="文鼎粗圓" panose="020B0609010101010101" pitchFamily="49" charset="-120"/>
                <a:ea typeface="文鼎粗圓" panose="020B0609010101010101" pitchFamily="49" charset="-120"/>
              </a:rPr>
              <a:t>多接觸大自然，多看遠方，可預防近視</a:t>
            </a:r>
          </a:p>
          <a:p>
            <a:r>
              <a:rPr lang="zh-TW" altLang="en-US" sz="2800" dirty="0">
                <a:solidFill>
                  <a:srgbClr val="0070C0"/>
                </a:solidFill>
                <a:latin typeface="文鼎粗圓" panose="020B0609010101010101" pitchFamily="49" charset="-120"/>
                <a:ea typeface="文鼎粗圓" panose="020B0609010101010101" pitchFamily="49" charset="-120"/>
              </a:rPr>
              <a:t>每天戶外運動，最少</a:t>
            </a:r>
            <a:r>
              <a:rPr lang="en-US" altLang="zh-TW" sz="2800" dirty="0">
                <a:solidFill>
                  <a:srgbClr val="0070C0"/>
                </a:solidFill>
                <a:latin typeface="文鼎粗圓" panose="020B0609010101010101" pitchFamily="49" charset="-120"/>
                <a:ea typeface="文鼎粗圓" panose="020B0609010101010101" pitchFamily="49" charset="-120"/>
              </a:rPr>
              <a:t>1</a:t>
            </a:r>
            <a:r>
              <a:rPr lang="zh-TW" altLang="en-US" sz="2800" dirty="0">
                <a:solidFill>
                  <a:srgbClr val="0070C0"/>
                </a:solidFill>
                <a:latin typeface="文鼎粗圓" panose="020B0609010101010101" pitchFamily="49" charset="-120"/>
                <a:ea typeface="文鼎粗圓" panose="020B0609010101010101" pitchFamily="49" charset="-120"/>
              </a:rPr>
              <a:t>小時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5D06BAAA-723A-4399-A998-BAFCF2EE93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0639" y="3562350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57137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76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文鼎甜妞體P</vt:lpstr>
      <vt:lpstr>文鼎粗圓</vt:lpstr>
      <vt:lpstr>清松手寫體2</vt:lpstr>
      <vt:lpstr>微軟正黑體</vt:lpstr>
      <vt:lpstr>Arial</vt:lpstr>
      <vt:lpstr>Cambria</vt:lpstr>
      <vt:lpstr>Back to School 16x9</vt:lpstr>
      <vt:lpstr>搶救3C惡視力</vt:lpstr>
      <vt:lpstr>限時使用3C</vt:lpstr>
      <vt:lpstr>光線要充足 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2024-09-30T03:09:24Z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