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120" d="100"/>
          <a:sy n="120" d="100"/>
        </p:scale>
        <p:origin x="-72" y="-7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2023/10/3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C357D64-FD23-4A98-B735-43E317473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159A3D6-D680-4ACC-AD3E-5BD759DCF9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BEBF94-B3A9-4A56-AE1C-22EB241E2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2D23D-AF9C-4110-83E7-B6FE0BCB8A31}" type="datetimeFigureOut">
              <a:rPr lang="zh-TW" altLang="en-US" smtClean="0"/>
              <a:t>2023/10/3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E511481-38EE-4559-95E9-0051458E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3C89BC4-9F56-47B2-BB4C-EFDA47CB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A1AAA-ED97-4686-8522-A2FDAFC7E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9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2023/10/3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2023/10/3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10/3/2023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2023/10/3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10/3/2023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362EA0-A80C-4F28-8F7F-E09FE1CAD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1288" y="-38426"/>
            <a:ext cx="9360418" cy="2263258"/>
          </a:xfrm>
        </p:spPr>
        <p:txBody>
          <a:bodyPr/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4A6CEAB-81FC-4506-8F2B-9CC12114B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6298" y="2148632"/>
            <a:ext cx="6950398" cy="832456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00B0F0"/>
                </a:solidFill>
              </a:rPr>
              <a:t>護眼有一套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3B6E694-9264-4545-BB26-AA9FC7B1C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071" y="2981088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076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A049DB-DAC5-4B0B-8860-0BAF46B31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限時使用</a:t>
            </a:r>
            <a:r>
              <a:rPr lang="en-US" altLang="zh-TW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FD09889-A93C-4837-BEED-98DFB50CFE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FF0000"/>
                </a:solidFill>
              </a:rPr>
              <a:t>打電腦、看電視、滑手機</a:t>
            </a:r>
            <a:r>
              <a:rPr lang="zh-TW" altLang="en-US" dirty="0"/>
              <a:t>等，每天使用少於</a:t>
            </a:r>
            <a:r>
              <a:rPr lang="en-US" altLang="zh-TW" dirty="0">
                <a:solidFill>
                  <a:srgbClr val="FF0000"/>
                </a:solidFill>
              </a:rPr>
              <a:t>2</a:t>
            </a:r>
            <a:r>
              <a:rPr lang="zh-TW" altLang="en-US" dirty="0">
                <a:solidFill>
                  <a:srgbClr val="FF0000"/>
                </a:solidFill>
              </a:rPr>
              <a:t>小時</a:t>
            </a:r>
          </a:p>
          <a:p>
            <a:pPr lvl="0"/>
            <a:r>
              <a:rPr lang="zh-TW" altLang="en-US" dirty="0">
                <a:solidFill>
                  <a:srgbClr val="00B0F0"/>
                </a:solidFill>
              </a:rPr>
              <a:t>使用</a:t>
            </a:r>
            <a:r>
              <a:rPr lang="en-US" altLang="zh-TW" dirty="0">
                <a:solidFill>
                  <a:srgbClr val="00B0F0"/>
                </a:solidFill>
              </a:rPr>
              <a:t>30</a:t>
            </a:r>
            <a:r>
              <a:rPr lang="zh-TW" altLang="en-US" dirty="0">
                <a:solidFill>
                  <a:srgbClr val="00B0F0"/>
                </a:solidFill>
              </a:rPr>
              <a:t>分鐘，休息</a:t>
            </a:r>
            <a:r>
              <a:rPr lang="en-US" altLang="zh-TW" dirty="0">
                <a:solidFill>
                  <a:srgbClr val="00B0F0"/>
                </a:solidFill>
              </a:rPr>
              <a:t>10</a:t>
            </a:r>
            <a:r>
              <a:rPr lang="zh-TW" altLang="en-US" dirty="0">
                <a:solidFill>
                  <a:srgbClr val="00B0F0"/>
                </a:solidFill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423703D-F4E9-4325-A8CE-DEDA39FAEE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133" y="2902389"/>
            <a:ext cx="7118508" cy="3029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78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C69974-26AA-406C-A792-FCBFE1BA7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799BD77-691A-4B73-933C-EB4BCF8E13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>
                <a:solidFill>
                  <a:srgbClr val="FFC000"/>
                </a:solidFill>
              </a:rPr>
              <a:t>燈光充足、不閃爍</a:t>
            </a:r>
          </a:p>
          <a:p>
            <a:pPr lvl="0"/>
            <a:r>
              <a:rPr lang="zh-TW" altLang="en-US" dirty="0">
                <a:solidFill>
                  <a:srgbClr val="FF0000"/>
                </a:solidFill>
              </a:rPr>
              <a:t>不關燈</a:t>
            </a:r>
            <a:r>
              <a:rPr lang="zh-TW" altLang="en-US" dirty="0"/>
              <a:t>或在</a:t>
            </a:r>
            <a:r>
              <a:rPr lang="zh-TW" altLang="en-US" dirty="0">
                <a:solidFill>
                  <a:srgbClr val="FF0000"/>
                </a:solidFill>
              </a:rPr>
              <a:t>昏暗環境</a:t>
            </a:r>
            <a:r>
              <a:rPr lang="zh-TW" altLang="en-US" dirty="0"/>
              <a:t>使用</a:t>
            </a:r>
            <a:r>
              <a:rPr lang="en-US" altLang="zh-TW" dirty="0">
                <a:solidFill>
                  <a:srgbClr val="00B0F0"/>
                </a:solidFill>
              </a:rPr>
              <a:t>3</a:t>
            </a:r>
            <a:r>
              <a:rPr lang="zh-TW" altLang="en-US" dirty="0">
                <a:solidFill>
                  <a:srgbClr val="00B0F0"/>
                </a:solidFill>
              </a:rPr>
              <a:t>Ｃ</a:t>
            </a:r>
            <a:r>
              <a:rPr lang="zh-TW" altLang="en-US" dirty="0"/>
              <a:t>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A14F463-290A-4A4A-85D5-7C52CA7C3F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756" y="3562350"/>
            <a:ext cx="4056158" cy="214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19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680627-BC2F-44F5-B43F-D135F6897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5EDF001-970D-4A36-B0FA-690B63153E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</a:t>
            </a:r>
            <a:r>
              <a:rPr lang="zh-TW" altLang="en-US" dirty="0">
                <a:solidFill>
                  <a:srgbClr val="92D050"/>
                </a:solidFill>
              </a:rPr>
              <a:t>大自然</a:t>
            </a:r>
            <a:r>
              <a:rPr lang="zh-TW" altLang="en-US" dirty="0"/>
              <a:t>，多看遠方，可預防近視</a:t>
            </a:r>
          </a:p>
          <a:p>
            <a:pPr lvl="0"/>
            <a:r>
              <a:rPr lang="zh-TW" altLang="en-US" dirty="0">
                <a:solidFill>
                  <a:srgbClr val="00B0F0"/>
                </a:solidFill>
              </a:rPr>
              <a:t>每天戶外運動，</a:t>
            </a:r>
            <a:r>
              <a:rPr lang="zh-TW" altLang="en-US" dirty="0"/>
              <a:t>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5F75785-48AC-4997-9B5A-25A202C10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058" y="2980267"/>
            <a:ext cx="7076412" cy="365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99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2023-10-03T03:05:55Z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