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22A48-C912-418F-9E51-88609D4A47E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D7ADD-1582-450A-850C-BB442544FD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18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86236" y="287382"/>
            <a:ext cx="5757318" cy="987751"/>
          </a:xfrm>
        </p:spPr>
        <p:txBody>
          <a:bodyPr>
            <a:normAutofit fontScale="90000"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29456" y="1270106"/>
            <a:ext cx="3882133" cy="841049"/>
          </a:xfrm>
        </p:spPr>
        <p:txBody>
          <a:bodyPr/>
          <a:lstStyle/>
          <a:p>
            <a:r>
              <a:rPr lang="zh-TW" alt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護眼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38" y="2257857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48" y="55693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7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>
                <a:solidFill>
                  <a:srgbClr val="00B050"/>
                </a:solidFill>
              </a:rPr>
              <a:t>打電腦、看電視、滑手機等，每天使用少於</a:t>
            </a:r>
            <a:r>
              <a:rPr lang="en-US" altLang="zh-TW" sz="2800" dirty="0" smtClean="0">
                <a:solidFill>
                  <a:srgbClr val="00B050"/>
                </a:solidFill>
              </a:rPr>
              <a:t>2</a:t>
            </a:r>
            <a:r>
              <a:rPr lang="zh-TW" altLang="en-US" sz="2800" dirty="0" smtClean="0">
                <a:solidFill>
                  <a:srgbClr val="00B050"/>
                </a:solidFill>
              </a:rPr>
              <a:t>小時</a:t>
            </a:r>
          </a:p>
          <a:p>
            <a:pPr lvl="0"/>
            <a:r>
              <a:rPr lang="zh-TW" altLang="en-US" sz="2800" dirty="0" smtClean="0">
                <a:solidFill>
                  <a:srgbClr val="00B050"/>
                </a:solidFill>
              </a:rPr>
              <a:t>使用</a:t>
            </a:r>
            <a:r>
              <a:rPr lang="en-US" altLang="zh-TW" sz="2800" dirty="0" smtClean="0">
                <a:solidFill>
                  <a:srgbClr val="00B050"/>
                </a:solidFill>
              </a:rPr>
              <a:t>30</a:t>
            </a:r>
            <a:r>
              <a:rPr lang="zh-TW" altLang="en-US" sz="2800" dirty="0" smtClean="0">
                <a:solidFill>
                  <a:srgbClr val="00B050"/>
                </a:solidFill>
              </a:rPr>
              <a:t>分鐘，休息</a:t>
            </a:r>
            <a:r>
              <a:rPr lang="en-US" altLang="zh-TW" sz="2800" dirty="0" smtClean="0">
                <a:solidFill>
                  <a:srgbClr val="00B050"/>
                </a:solidFill>
              </a:rPr>
              <a:t>10</a:t>
            </a:r>
            <a:r>
              <a:rPr lang="zh-TW" altLang="en-US" sz="2800" dirty="0" smtClean="0">
                <a:solidFill>
                  <a:srgbClr val="00B050"/>
                </a:solidFill>
              </a:rPr>
              <a:t>分鐘</a:t>
            </a:r>
            <a:endParaRPr lang="zh-TW" altLang="en-US" sz="2800" dirty="0">
              <a:solidFill>
                <a:srgbClr val="00B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83" y="2719324"/>
            <a:ext cx="7243088" cy="308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1155" y="9197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00B050"/>
                </a:solidFill>
              </a:rPr>
              <a:t>3</a:t>
            </a:r>
            <a:r>
              <a:rPr lang="zh-TW" altLang="en-US" sz="2800" dirty="0">
                <a:solidFill>
                  <a:srgbClr val="00B05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025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0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0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rgbClr val="00B050"/>
                </a:solidFill>
              </a:rPr>
              <a:t>每天戶外運動，最少</a:t>
            </a:r>
            <a:r>
              <a:rPr lang="en-US" altLang="zh-TW" sz="2800" dirty="0">
                <a:solidFill>
                  <a:srgbClr val="00B050"/>
                </a:solidFill>
              </a:rPr>
              <a:t>1</a:t>
            </a:r>
            <a:r>
              <a:rPr lang="zh-TW" altLang="en-US" sz="2800" dirty="0">
                <a:solidFill>
                  <a:srgbClr val="00B05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2719324"/>
            <a:ext cx="7523988" cy="388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3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