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0" y="247822"/>
            <a:ext cx="12041706" cy="1803047"/>
          </a:xfrm>
        </p:spPr>
        <p:txBody>
          <a:bodyPr rtlCol="0">
            <a:normAutofit/>
          </a:bodyPr>
          <a:lstStyle/>
          <a:p>
            <a:r>
              <a:rPr lang="zh-TW" altLang="en-US" sz="9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搶救</a:t>
            </a:r>
            <a:r>
              <a:rPr lang="en-US" altLang="zh-TW" sz="9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3C</a:t>
            </a:r>
            <a:r>
              <a:rPr lang="zh-TW" altLang="en-US" sz="9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惡視力</a:t>
            </a:r>
            <a:endParaRPr lang="zh-TW" altLang="en-US" sz="96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1567543" y="2476917"/>
            <a:ext cx="9252122" cy="1217611"/>
          </a:xfrm>
        </p:spPr>
        <p:txBody>
          <a:bodyPr rtlCol="0">
            <a:normAutofit/>
          </a:bodyPr>
          <a:lstStyle/>
          <a:p>
            <a:r>
              <a:rPr lang="zh-TW" altLang="en-US" sz="6600" dirty="0">
                <a:solidFill>
                  <a:srgbClr val="92D05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護眼有一套</a:t>
            </a:r>
          </a:p>
          <a:p>
            <a:pPr rtl="0"/>
            <a:endParaRPr lang="zh-TW" altLang="en-US" sz="66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6020853" y="3869358"/>
            <a:ext cx="4259379" cy="2622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87651" y="252476"/>
            <a:ext cx="10461570" cy="1233424"/>
          </a:xfrm>
        </p:spPr>
        <p:txBody>
          <a:bodyPr>
            <a:normAutofit/>
          </a:bodyPr>
          <a:lstStyle/>
          <a:p>
            <a:r>
              <a:rPr lang="zh-TW" altLang="en-US" sz="6000" dirty="0">
                <a:solidFill>
                  <a:srgbClr val="FFFF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限時使用</a:t>
            </a:r>
            <a:r>
              <a:rPr lang="en-US" altLang="zh-TW" sz="6000" dirty="0">
                <a:solidFill>
                  <a:srgbClr val="FFFF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3C</a:t>
            </a:r>
            <a:endParaRPr lang="zh-TW" altLang="en-US" sz="6000" dirty="0">
              <a:solidFill>
                <a:srgbClr val="FFFF0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13994" y="1485901"/>
            <a:ext cx="5930320" cy="1688374"/>
          </a:xfrm>
        </p:spPr>
        <p:txBody>
          <a:bodyPr>
            <a:normAutofit/>
          </a:bodyPr>
          <a:lstStyle/>
          <a:p>
            <a:r>
              <a:rPr lang="zh-TW" altLang="en-US" sz="2400" dirty="0">
                <a:solidFill>
                  <a:srgbClr val="7030A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打電腦、看電視、滑手機等，每天使用少於</a:t>
            </a:r>
            <a:r>
              <a:rPr lang="en-US" altLang="zh-TW" sz="2400" dirty="0">
                <a:solidFill>
                  <a:srgbClr val="7030A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2</a:t>
            </a:r>
            <a:r>
              <a:rPr lang="zh-TW" altLang="en-US" sz="2400" dirty="0">
                <a:solidFill>
                  <a:srgbClr val="7030A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小時</a:t>
            </a:r>
          </a:p>
          <a:p>
            <a:r>
              <a:rPr lang="zh-TW" altLang="en-US" sz="2400" dirty="0">
                <a:solidFill>
                  <a:srgbClr val="7030A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使用</a:t>
            </a:r>
            <a:r>
              <a:rPr lang="en-US" altLang="zh-TW" sz="2400" dirty="0">
                <a:solidFill>
                  <a:srgbClr val="7030A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30</a:t>
            </a:r>
            <a:r>
              <a:rPr lang="zh-TW" altLang="en-US" sz="2400" dirty="0">
                <a:solidFill>
                  <a:srgbClr val="7030A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分鐘，休息</a:t>
            </a:r>
            <a:r>
              <a:rPr lang="en-US" altLang="zh-TW" sz="2400" dirty="0">
                <a:solidFill>
                  <a:srgbClr val="7030A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10</a:t>
            </a:r>
            <a:r>
              <a:rPr lang="zh-TW" altLang="en-US" sz="2400" dirty="0">
                <a:solidFill>
                  <a:srgbClr val="7030A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分鐘</a:t>
            </a: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54" t="4165" r="1354" b="-4165"/>
          <a:stretch/>
        </p:blipFill>
        <p:spPr>
          <a:xfrm>
            <a:off x="6940505" y="2330088"/>
            <a:ext cx="2041991" cy="348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849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>
                <a:solidFill>
                  <a:srgbClr val="FFFF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10560" y="1348257"/>
            <a:ext cx="5642937" cy="4152901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7030A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燈光充足、不閃爍</a:t>
            </a:r>
          </a:p>
          <a:p>
            <a:r>
              <a:rPr lang="zh-TW" altLang="en-US" sz="2800" dirty="0">
                <a:solidFill>
                  <a:srgbClr val="7030A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不關燈或在昏暗環境使用</a:t>
            </a:r>
            <a:r>
              <a:rPr lang="en-US" altLang="zh-TW" sz="2800" dirty="0">
                <a:solidFill>
                  <a:srgbClr val="7030A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3</a:t>
            </a:r>
            <a:r>
              <a:rPr lang="zh-TW" altLang="en-US" sz="2800" dirty="0">
                <a:solidFill>
                  <a:srgbClr val="7030A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Ｃ，對比變強很傷眼</a:t>
            </a:r>
          </a:p>
          <a:p>
            <a:endParaRPr lang="zh-TW" altLang="en-US" sz="28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8673" y="2402939"/>
            <a:ext cx="6800463" cy="3592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773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87606" y="-139454"/>
            <a:ext cx="9156476" cy="1639002"/>
          </a:xfrm>
        </p:spPr>
        <p:txBody>
          <a:bodyPr>
            <a:normAutofit/>
          </a:bodyPr>
          <a:lstStyle/>
          <a:p>
            <a:r>
              <a:rPr lang="zh-TW" altLang="en-US" sz="6000" dirty="0">
                <a:solidFill>
                  <a:srgbClr val="FFFF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42352" y="1431553"/>
            <a:ext cx="5309585" cy="1544098"/>
          </a:xfrm>
        </p:spPr>
        <p:txBody>
          <a:bodyPr>
            <a:normAutofit/>
          </a:bodyPr>
          <a:lstStyle/>
          <a:p>
            <a:r>
              <a:rPr lang="zh-TW" altLang="en-US" sz="2400" dirty="0">
                <a:solidFill>
                  <a:srgbClr val="7030A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多接觸大自然，多看遠方，可預防近視</a:t>
            </a:r>
          </a:p>
          <a:p>
            <a:r>
              <a:rPr lang="zh-TW" altLang="en-US" sz="2400" dirty="0">
                <a:solidFill>
                  <a:srgbClr val="7030A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每天戶外運動，最少</a:t>
            </a:r>
            <a:r>
              <a:rPr lang="en-US" altLang="zh-TW" sz="2400" dirty="0">
                <a:solidFill>
                  <a:srgbClr val="7030A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1</a:t>
            </a:r>
            <a:r>
              <a:rPr lang="zh-TW" altLang="en-US" sz="2400" dirty="0">
                <a:solidFill>
                  <a:srgbClr val="7030A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小時</a:t>
            </a:r>
          </a:p>
          <a:p>
            <a:endParaRPr lang="zh-TW" altLang="en-US" sz="2800" dirty="0">
              <a:solidFill>
                <a:srgbClr val="FF0000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8807" y="1635641"/>
            <a:ext cx="7785879" cy="4020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5039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ack_To_School">
    <a:dk1>
      <a:sysClr val="windowText" lastClr="000000"/>
    </a:dk1>
    <a:lt1>
      <a:sysClr val="window" lastClr="FFFFFF"/>
    </a:lt1>
    <a:dk2>
      <a:srgbClr val="404040"/>
    </a:dk2>
    <a:lt2>
      <a:srgbClr val="FFF7D3"/>
    </a:lt2>
    <a:accent1>
      <a:srgbClr val="EB7F23"/>
    </a:accent1>
    <a:accent2>
      <a:srgbClr val="AFAF51"/>
    </a:accent2>
    <a:accent3>
      <a:srgbClr val="84491F"/>
    </a:accent3>
    <a:accent4>
      <a:srgbClr val="FEBE2F"/>
    </a:accent4>
    <a:accent5>
      <a:srgbClr val="6E1C1C"/>
    </a:accent5>
    <a:accent6>
      <a:srgbClr val="9EE0F8"/>
    </a:accent6>
    <a:hlink>
      <a:srgbClr val="EB7F23"/>
    </a:hlink>
    <a:folHlink>
      <a:srgbClr val="40404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schemas.microsoft.com/office/2006/metadata/properties"/>
    <ds:schemaRef ds:uri="a4f35948-e619-41b3-aa29-22878b09cfd2"/>
    <ds:schemaRef ds:uri="http://purl.org/dc/elements/1.1/"/>
    <ds:schemaRef ds:uri="http://schemas.microsoft.com/office/2006/documentManagement/types"/>
    <ds:schemaRef ds:uri="40262f94-9f35-4ac3-9a90-690165a166b7"/>
    <ds:schemaRef ds:uri="http://purl.org/dc/dcmitype/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</TotalTime>
  <Words>76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文鼎甜妞體P</vt:lpstr>
      <vt:lpstr>文鼎新潮ＰＯＰ體P</vt:lpstr>
      <vt:lpstr>清松手寫體1</vt:lpstr>
      <vt:lpstr>清松手寫體2</vt:lpstr>
      <vt:lpstr>細明體</vt:lpstr>
      <vt:lpstr>Arial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8</cp:revision>
  <dcterms:created xsi:type="dcterms:W3CDTF">2021-10-04T03:32:02Z</dcterms:created>
  <dcterms:modified xsi:type="dcterms:W3CDTF">2021-10-18T03:56:24Z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