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AF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12768"/>
            <a:ext cx="9360418" cy="2263258"/>
          </a:xfrm>
        </p:spPr>
        <p:txBody>
          <a:bodyPr rtlCol="0">
            <a:normAutofit/>
          </a:bodyPr>
          <a:lstStyle/>
          <a:p>
            <a:pPr algn="l"/>
            <a:r>
              <a:rPr lang="zh-TW" altLang="en-US" sz="7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古印體" panose="020B0609010101010101" pitchFamily="49" charset="-120"/>
                <a:ea typeface="文鼎古印體" panose="020B0609010101010101" pitchFamily="49" charset="-120"/>
              </a:rPr>
              <a:t>搶救</a:t>
            </a:r>
            <a:r>
              <a:rPr lang="en-US" altLang="zh-TW" sz="7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古印體" panose="020B0609010101010101" pitchFamily="49" charset="-120"/>
                <a:ea typeface="文鼎古印體" panose="020B0609010101010101" pitchFamily="49" charset="-120"/>
              </a:rPr>
              <a:t>3C</a:t>
            </a:r>
            <a:r>
              <a:rPr lang="zh-TW" altLang="en-US" sz="7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古印體" panose="020B0609010101010101" pitchFamily="49" charset="-120"/>
                <a:ea typeface="文鼎古印體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dirty="0">
                <a:solidFill>
                  <a:srgbClr val="FFC0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467" y="2606096"/>
            <a:ext cx="2041991" cy="348662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4438" y="1048747"/>
            <a:ext cx="2435227" cy="1499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3C</a:t>
            </a:r>
            <a:endParaRPr lang="zh-TW" altLang="en-US" sz="4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>
                <a:solidFill>
                  <a:srgbClr val="92D05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打電腦、看電視、滑手機等，每天使用少於</a:t>
            </a:r>
            <a:r>
              <a:rPr lang="en-US" altLang="zh-TW" sz="2800" dirty="0">
                <a:solidFill>
                  <a:srgbClr val="92D05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2</a:t>
            </a:r>
            <a:r>
              <a:rPr lang="zh-TW" altLang="en-US" sz="2800" dirty="0">
                <a:solidFill>
                  <a:srgbClr val="92D05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小時</a:t>
            </a:r>
          </a:p>
          <a:p>
            <a:r>
              <a:rPr lang="zh-TW" altLang="en-US" sz="2800" dirty="0">
                <a:solidFill>
                  <a:srgbClr val="92D05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使用</a:t>
            </a:r>
            <a:r>
              <a:rPr lang="en-US" altLang="zh-TW" sz="2800" dirty="0">
                <a:solidFill>
                  <a:srgbClr val="92D05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30</a:t>
            </a:r>
            <a:r>
              <a:rPr lang="zh-TW" altLang="en-US" sz="2800" dirty="0">
                <a:solidFill>
                  <a:srgbClr val="92D05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分鐘，休息</a:t>
            </a:r>
            <a:r>
              <a:rPr lang="en-US" altLang="zh-TW" sz="2800" dirty="0">
                <a:solidFill>
                  <a:srgbClr val="92D05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10</a:t>
            </a:r>
            <a:r>
              <a:rPr lang="zh-TW" altLang="en-US" sz="2800" dirty="0">
                <a:solidFill>
                  <a:srgbClr val="92D05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分鐘</a:t>
            </a:r>
          </a:p>
          <a:p>
            <a:endParaRPr lang="zh-TW" altLang="en-US" dirty="0">
              <a:solidFill>
                <a:srgbClr val="92D05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780" y="3075489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974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27566" y="523048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特毛楷" panose="020B0609010101010101" pitchFamily="49" charset="-120"/>
                <a:ea typeface="文鼎特毛楷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69325" y="2090090"/>
            <a:ext cx="5212081" cy="154843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  <a:cs typeface="+mj-cs"/>
              </a:rPr>
              <a:t>燈光充足、不閃爍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  <a:cs typeface="+mj-cs"/>
              </a:rPr>
              <a:t>不關燈或在昏暗環境使用</a:t>
            </a:r>
            <a:r>
              <a:rPr lang="en-US" altLang="zh-TW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  <a:cs typeface="+mj-cs"/>
              </a:rPr>
              <a:t>3</a:t>
            </a: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  <a:cs typeface="+mj-cs"/>
              </a:rPr>
              <a:t>Ｃ，對比變強很傷</a:t>
            </a: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  <a:cs typeface="+mj-cs"/>
              </a:rPr>
              <a:t>眼</a:t>
            </a:r>
            <a:endParaRPr lang="zh-TW" altLang="en-US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文鼎新粗黑" panose="020B0609010101010101" pitchFamily="49" charset="-120"/>
              <a:ea typeface="文鼎新粗黑" panose="020B0609010101010101" pitchFamily="49" charset="-120"/>
              <a:cs typeface="+mj-cs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911" y="3638521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663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1645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古印體" panose="020B0609010101010101" pitchFamily="49" charset="-120"/>
                <a:ea typeface="文鼎古印體" panose="020B0609010101010101" pitchFamily="49" charset="-120"/>
              </a:rPr>
              <a:t>外</a:t>
            </a:r>
            <a:r>
              <a:rPr lang="zh-TW" alt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古印體" panose="020B0609010101010101" pitchFamily="49" charset="-120"/>
                <a:ea typeface="文鼎古印體" panose="020B0609010101010101" pitchFamily="49" charset="-120"/>
              </a:rPr>
              <a:t>活動</a:t>
            </a:r>
            <a:r>
              <a:rPr lang="zh-TW" alt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古印體" panose="020B0609010101010101" pitchFamily="49" charset="-120"/>
                <a:ea typeface="文鼎古印體" panose="020B0609010101010101" pitchFamily="49" charset="-120"/>
              </a:rPr>
              <a:t>不戶可</a:t>
            </a:r>
            <a:r>
              <a:rPr lang="zh-TW" alt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古印體" panose="020B0609010101010101" pitchFamily="49" charset="-120"/>
                <a:ea typeface="文鼎古印體" panose="020B0609010101010101" pitchFamily="49" charset="-120"/>
              </a:rPr>
              <a:t>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83326" y="1485900"/>
            <a:ext cx="6544492" cy="1270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  <a:cs typeface="+mj-cs"/>
              </a:rPr>
              <a:t>多接觸大自然，多看遠方，可預防近視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  <a:cs typeface="+mj-cs"/>
              </a:rPr>
              <a:t>每天戶外運動，最少</a:t>
            </a:r>
            <a:r>
              <a:rPr lang="en-US" altLang="zh-TW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  <a:cs typeface="+mj-cs"/>
              </a:rPr>
              <a:t>1</a:t>
            </a: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  <a:cs typeface="+mj-cs"/>
              </a:rPr>
              <a:t>小時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endParaRPr lang="zh-TW" altLang="en-US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文鼎新粗黑" panose="020B0609010101010101" pitchFamily="49" charset="-120"/>
              <a:ea typeface="文鼎新粗黑" panose="020B0609010101010101" pitchFamily="49" charset="-120"/>
              <a:cs typeface="+mj-cs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535" y="3303724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91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schemas.microsoft.com/office/2006/metadata/properties"/>
    <ds:schemaRef ds:uri="http://schemas.microsoft.com/office/2006/documentManagement/types"/>
    <ds:schemaRef ds:uri="40262f94-9f35-4ac3-9a90-690165a166b7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a4f35948-e619-41b3-aa29-22878b09cfd2"/>
    <ds:schemaRef ds:uri="http://www.w3.org/XML/1998/namespace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79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文鼎中鋼筆行楷</vt:lpstr>
      <vt:lpstr>文鼎古印體</vt:lpstr>
      <vt:lpstr>文鼎特毛楷</vt:lpstr>
      <vt:lpstr>文鼎新粗黑</vt:lpstr>
      <vt:lpstr>文鼎新藝體</vt:lpstr>
      <vt:lpstr>文鼎疊圓體</vt:lpstr>
      <vt:lpstr>細明體</vt:lpstr>
      <vt:lpstr>Arial</vt:lpstr>
      <vt:lpstr>返校 16x9</vt:lpstr>
      <vt:lpstr>搶救3C惡視力</vt:lpstr>
      <vt:lpstr>限時使用3C</vt:lpstr>
      <vt:lpstr>光線要充足</vt:lpstr>
      <vt:lpstr>外活動不戶可少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2021-10-07T05:51:41Z</dcterms:created>
  <dcterms:modified xsi:type="dcterms:W3CDTF">2021-10-14T06:10:10Z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