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04625" y="365759"/>
            <a:ext cx="5456872" cy="1187307"/>
          </a:xfrm>
        </p:spPr>
        <p:txBody>
          <a:bodyPr rtlCol="0"/>
          <a:lstStyle/>
          <a:p>
            <a:r>
              <a:rPr lang="zh-TW" alt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文鼎勘亭流" panose="020B0609010101010101" pitchFamily="49" charset="-120"/>
                <a:ea typeface="文鼎勘亭流" panose="020B0609010101010101" pitchFamily="49" charset="-120"/>
              </a:rPr>
              <a:t>搶救</a:t>
            </a:r>
            <a:r>
              <a:rPr lang="en-US" altLang="zh-TW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文鼎勘亭流" panose="020B0609010101010101" pitchFamily="49" charset="-120"/>
                <a:ea typeface="文鼎勘亭流" panose="020B0609010101010101" pitchFamily="49" charset="-120"/>
              </a:rPr>
              <a:t>3C</a:t>
            </a:r>
            <a:r>
              <a:rPr lang="zh-TW" alt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文鼎勘亭流" panose="020B0609010101010101" pitchFamily="49" charset="-120"/>
                <a:ea typeface="文鼎勘亭流" panose="020B0609010101010101" pitchFamily="49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586445" y="1968193"/>
            <a:ext cx="4310743" cy="1031966"/>
          </a:xfrm>
        </p:spPr>
        <p:txBody>
          <a:bodyPr rtlCol="0">
            <a:normAutofit/>
          </a:bodyPr>
          <a:lstStyle/>
          <a:p>
            <a:r>
              <a:rPr lang="zh-TW" altLang="en-US" dirty="0">
                <a:latin typeface="文鼎中特明" panose="020B0609010101010101" pitchFamily="49" charset="-120"/>
                <a:ea typeface="文鼎中特明" panose="020B0609010101010101" pitchFamily="49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1497" y="680498"/>
            <a:ext cx="1377554" cy="872568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1497" y="1968193"/>
            <a:ext cx="2332941" cy="3913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限時使用</a:t>
            </a:r>
            <a:r>
              <a:rPr lang="en-US" altLang="zh-TW" sz="4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3C</a:t>
            </a:r>
            <a:endParaRPr lang="zh-TW" altLang="en-US" sz="44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45692" y="1485901"/>
            <a:ext cx="4924479" cy="1819002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accent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打電腦、看電視、滑手機等，每天使用少於</a:t>
            </a:r>
            <a:r>
              <a:rPr lang="en-US" altLang="zh-TW" sz="2800" dirty="0">
                <a:solidFill>
                  <a:schemeClr val="accent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2</a:t>
            </a:r>
            <a:r>
              <a:rPr lang="zh-TW" altLang="en-US" sz="2800" dirty="0">
                <a:solidFill>
                  <a:schemeClr val="accent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小時</a:t>
            </a:r>
          </a:p>
          <a:p>
            <a:r>
              <a:rPr lang="zh-TW" altLang="en-US" sz="2800" dirty="0">
                <a:solidFill>
                  <a:schemeClr val="accent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使用</a:t>
            </a:r>
            <a:r>
              <a:rPr lang="en-US" altLang="zh-TW" sz="2800" dirty="0">
                <a:solidFill>
                  <a:schemeClr val="accent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30</a:t>
            </a:r>
            <a:r>
              <a:rPr lang="zh-TW" altLang="en-US" sz="2800" dirty="0">
                <a:solidFill>
                  <a:schemeClr val="accent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分鐘，休息</a:t>
            </a:r>
            <a:r>
              <a:rPr lang="en-US" altLang="zh-TW" sz="2800" dirty="0">
                <a:solidFill>
                  <a:schemeClr val="accent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10</a:t>
            </a:r>
            <a:r>
              <a:rPr lang="zh-TW" altLang="en-US" sz="2800" dirty="0">
                <a:solidFill>
                  <a:schemeClr val="accent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分鐘</a:t>
            </a:r>
          </a:p>
          <a:p>
            <a:endParaRPr lang="zh-TW" altLang="en-US" sz="2400" dirty="0">
              <a:solidFill>
                <a:schemeClr val="accent1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8066" y="3004457"/>
            <a:ext cx="6751054" cy="3138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351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2874" y="1312335"/>
            <a:ext cx="4982429" cy="1705186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accent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燈光充足、不閃爍</a:t>
            </a:r>
          </a:p>
          <a:p>
            <a:r>
              <a:rPr lang="zh-TW" altLang="en-US" sz="2800" dirty="0">
                <a:solidFill>
                  <a:schemeClr val="accent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不關燈或在昏暗環境使用</a:t>
            </a:r>
            <a:r>
              <a:rPr lang="en-US" altLang="zh-TW" sz="2800" dirty="0">
                <a:solidFill>
                  <a:schemeClr val="accent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3</a:t>
            </a:r>
            <a:r>
              <a:rPr lang="zh-TW" altLang="en-US" sz="2800" dirty="0">
                <a:solidFill>
                  <a:schemeClr val="accent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0653" y="1913616"/>
            <a:ext cx="4275757" cy="3477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10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81041" y="170349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solidFill>
                  <a:srgbClr val="FF0000"/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84663" y="1403774"/>
            <a:ext cx="4741817" cy="1665998"/>
          </a:xfrm>
        </p:spPr>
        <p:txBody>
          <a:bodyPr>
            <a:noAutofit/>
          </a:bodyPr>
          <a:lstStyle/>
          <a:p>
            <a:pPr marL="274320" lvl="2">
              <a:spcBef>
                <a:spcPts val="1800"/>
              </a:spcBef>
            </a:pPr>
            <a:r>
              <a:rPr lang="zh-TW" altLang="en-US" sz="2800" dirty="0">
                <a:solidFill>
                  <a:schemeClr val="accent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多接觸大自然，多看遠方，可預防近視</a:t>
            </a:r>
          </a:p>
          <a:p>
            <a:r>
              <a:rPr lang="zh-TW" altLang="en-US" sz="2800" dirty="0">
                <a:solidFill>
                  <a:schemeClr val="accent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每天戶外運動，最少</a:t>
            </a:r>
            <a:r>
              <a:rPr lang="en-US" altLang="zh-TW" sz="2800" dirty="0">
                <a:solidFill>
                  <a:schemeClr val="accent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1</a:t>
            </a:r>
            <a:r>
              <a:rPr lang="zh-TW" altLang="en-US" sz="2800" dirty="0">
                <a:solidFill>
                  <a:schemeClr val="accent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2083" y="2828002"/>
            <a:ext cx="6275773" cy="324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822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56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文鼎中特明</vt:lpstr>
      <vt:lpstr>文鼎中特廣告體</vt:lpstr>
      <vt:lpstr>文鼎中廣告體</vt:lpstr>
      <vt:lpstr>文鼎勘亭流</vt:lpstr>
      <vt:lpstr>清松手寫體2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6</cp:revision>
  <dcterms:created xsi:type="dcterms:W3CDTF">2021-10-04T02:45:12Z</dcterms:created>
  <dcterms:modified xsi:type="dcterms:W3CDTF">2021-10-18T03:07:35Z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