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6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A66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78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9/27/2022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2022/9/27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2B689-EBF0-46EA-AA89-27DF9AF1A977}" type="datetimeFigureOut">
              <a:rPr lang="zh-TW" altLang="en-US" smtClean="0"/>
              <a:t>2022/9/27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D1338-9174-4BBC-9072-56D1F5D2A0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3783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2022/9/27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9/27/2022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9/27/2022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838042" y="0"/>
            <a:ext cx="5822632" cy="1056678"/>
          </a:xfrm>
        </p:spPr>
        <p:txBody>
          <a:bodyPr/>
          <a:lstStyle/>
          <a:p>
            <a:r>
              <a:rPr lang="zh-TW" altLang="en-US" b="1" spc="50" dirty="0">
                <a:ln w="0"/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搶救</a:t>
            </a:r>
            <a:r>
              <a:rPr lang="en-US" altLang="zh-TW" b="1" spc="50" dirty="0">
                <a:ln w="0"/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3C</a:t>
            </a:r>
            <a:r>
              <a:rPr lang="zh-TW" altLang="en-US" b="1" spc="50" dirty="0">
                <a:ln w="0"/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惡視力</a:t>
            </a:r>
            <a:endParaRPr lang="zh-TW" b="1" spc="50" dirty="0">
              <a:ln w="0"/>
              <a:solidFill>
                <a:schemeClr val="accent5">
                  <a:lumMod val="20000"/>
                  <a:lumOff val="80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2113717" y="953587"/>
            <a:ext cx="6916336" cy="1113431"/>
          </a:xfrm>
        </p:spPr>
        <p:txBody>
          <a:bodyPr>
            <a:normAutofit/>
          </a:bodyPr>
          <a:lstStyle/>
          <a:p>
            <a:pPr lvl="0"/>
            <a:r>
              <a:rPr lang="zh-TW" altLang="en-US" dirty="0">
                <a:solidFill>
                  <a:srgbClr val="9A66E0"/>
                </a:solidFill>
              </a:rPr>
              <a:t>護眼有一套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3202" y="2166837"/>
            <a:ext cx="2096851" cy="3517101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0630" y="5907053"/>
            <a:ext cx="1158144" cy="713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88869" y="0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54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限時使用</a:t>
            </a:r>
            <a:r>
              <a:rPr lang="en-US" altLang="zh-TW" sz="54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TW" altLang="en-US" sz="2400" dirty="0">
                <a:solidFill>
                  <a:schemeClr val="accent5"/>
                </a:solidFill>
              </a:rPr>
              <a:t>打電腦、看電視、滑手機等，每天使用少於</a:t>
            </a:r>
            <a:r>
              <a:rPr lang="en-US" altLang="zh-TW" sz="2400" dirty="0">
                <a:solidFill>
                  <a:schemeClr val="accent5"/>
                </a:solidFill>
              </a:rPr>
              <a:t>2</a:t>
            </a:r>
            <a:r>
              <a:rPr lang="zh-TW" altLang="en-US" sz="2400" dirty="0">
                <a:solidFill>
                  <a:schemeClr val="accent5"/>
                </a:solidFill>
              </a:rPr>
              <a:t>小時</a:t>
            </a:r>
          </a:p>
          <a:p>
            <a:pPr lvl="0"/>
            <a:r>
              <a:rPr lang="zh-TW" altLang="en-US" sz="2400" dirty="0">
                <a:solidFill>
                  <a:schemeClr val="accent5"/>
                </a:solidFill>
              </a:rPr>
              <a:t>使用</a:t>
            </a:r>
            <a:r>
              <a:rPr lang="en-US" altLang="zh-TW" sz="2400" dirty="0">
                <a:solidFill>
                  <a:schemeClr val="accent5"/>
                </a:solidFill>
              </a:rPr>
              <a:t>30</a:t>
            </a:r>
            <a:r>
              <a:rPr lang="zh-TW" altLang="en-US" sz="2400" dirty="0">
                <a:solidFill>
                  <a:schemeClr val="accent5"/>
                </a:solidFill>
              </a:rPr>
              <a:t>分鐘，休息</a:t>
            </a:r>
            <a:r>
              <a:rPr lang="en-US" altLang="zh-TW" sz="2400" dirty="0">
                <a:solidFill>
                  <a:schemeClr val="accent5"/>
                </a:solidFill>
              </a:rPr>
              <a:t>10</a:t>
            </a:r>
            <a:r>
              <a:rPr lang="zh-TW" altLang="en-US" sz="2400" dirty="0">
                <a:solidFill>
                  <a:schemeClr val="accent5"/>
                </a:solidFill>
              </a:rPr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5734" y="2438944"/>
            <a:ext cx="6430748" cy="2736878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63428" y="5772219"/>
            <a:ext cx="1158340" cy="713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9698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06434" y="252476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54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400" dirty="0">
                <a:solidFill>
                  <a:schemeClr val="bg2">
                    <a:lumMod val="50000"/>
                  </a:schemeClr>
                </a:solidFill>
              </a:rPr>
              <a:t>燈光充足、不閃爍</a:t>
            </a:r>
          </a:p>
          <a:p>
            <a:pPr lvl="0"/>
            <a:r>
              <a:rPr lang="zh-TW" altLang="en-US" sz="2400" dirty="0">
                <a:solidFill>
                  <a:schemeClr val="bg2">
                    <a:lumMod val="50000"/>
                  </a:schemeClr>
                </a:solidFill>
              </a:rPr>
              <a:t>不關燈或在昏暗環境使用</a:t>
            </a:r>
            <a:r>
              <a:rPr lang="en-US" altLang="zh-TW" sz="2400" dirty="0">
                <a:solidFill>
                  <a:schemeClr val="bg2">
                    <a:lumMod val="50000"/>
                  </a:schemeClr>
                </a:solidFill>
              </a:rPr>
              <a:t>3</a:t>
            </a:r>
            <a:r>
              <a:rPr lang="zh-TW" altLang="en-US" sz="2400" dirty="0">
                <a:solidFill>
                  <a:schemeClr val="bg2">
                    <a:lumMod val="50000"/>
                  </a:schemeClr>
                </a:solidFill>
              </a:rPr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8268" y="2242145"/>
            <a:ext cx="3657298" cy="2974602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06396" y="5638801"/>
            <a:ext cx="1158340" cy="713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6871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110266" y="63098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>
                <a:solidFill>
                  <a:schemeClr val="accent2">
                    <a:lumMod val="50000"/>
                  </a:schemeClr>
                </a:solidFill>
              </a:rPr>
              <a:t>多接觸大自然，多看遠方，可預防近視</a:t>
            </a:r>
          </a:p>
          <a:p>
            <a:pPr lvl="0"/>
            <a:r>
              <a:rPr lang="zh-TW" altLang="en-US" sz="2800" dirty="0">
                <a:solidFill>
                  <a:schemeClr val="accent2">
                    <a:lumMod val="50000"/>
                  </a:schemeClr>
                </a:solidFill>
              </a:rPr>
              <a:t>每天戶外運動，最少</a:t>
            </a:r>
            <a:r>
              <a:rPr lang="en-US" altLang="zh-TW" sz="2800" dirty="0">
                <a:solidFill>
                  <a:schemeClr val="accent2">
                    <a:lumMod val="50000"/>
                  </a:schemeClr>
                </a:solidFill>
              </a:rPr>
              <a:t>1</a:t>
            </a:r>
            <a:r>
              <a:rPr lang="zh-TW" altLang="en-US" sz="2800" dirty="0">
                <a:solidFill>
                  <a:schemeClr val="accent2">
                    <a:lumMod val="50000"/>
                  </a:schemeClr>
                </a:solidFill>
              </a:rPr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3159" y="3679915"/>
            <a:ext cx="5949204" cy="3072130"/>
          </a:xfrm>
          <a:prstGeom prst="rect">
            <a:avLst/>
          </a:prstGeom>
        </p:spPr>
      </p:pic>
      <p:sp>
        <p:nvSpPr>
          <p:cNvPr id="5" name="橢圓形圖說文字 4"/>
          <p:cNvSpPr/>
          <p:nvPr/>
        </p:nvSpPr>
        <p:spPr>
          <a:xfrm>
            <a:off x="10037244" y="4058672"/>
            <a:ext cx="1240971" cy="612648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5960" y="4088834"/>
            <a:ext cx="896935" cy="552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1549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2022-09-27T07:07:57Z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