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61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7BA2"/>
    <a:srgbClr val="2AA648"/>
    <a:srgbClr val="CC3399"/>
    <a:srgbClr val="834D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F3E13-B5D3-4792-A418-ECD249FEF7E3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8B6C0-4972-436B-A27F-1701B04ED4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2531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016820" y="1097036"/>
            <a:ext cx="2651761" cy="790570"/>
          </a:xfrm>
        </p:spPr>
        <p:txBody>
          <a:bodyPr>
            <a:normAutofit fontScale="90000"/>
          </a:bodyPr>
          <a:lstStyle/>
          <a:p>
            <a:r>
              <a:rPr lang="zh-TW" altLang="en-US" sz="3100" dirty="0">
                <a:solidFill>
                  <a:srgbClr val="2E7BA2"/>
                </a:solidFill>
              </a:rPr>
              <a:t>護眼有一套</a:t>
            </a:r>
            <a:r>
              <a:rPr lang="zh-TW" altLang="en-US" sz="2800" dirty="0">
                <a:solidFill>
                  <a:srgbClr val="2E7BA2"/>
                </a:solidFill>
              </a:rPr>
              <a:t/>
            </a:r>
            <a:br>
              <a:rPr lang="zh-TW" altLang="en-US" sz="2800" dirty="0">
                <a:solidFill>
                  <a:srgbClr val="2E7BA2"/>
                </a:solidFill>
              </a:rPr>
            </a:br>
            <a:endParaRPr lang="zh-TW" altLang="en-US" sz="2800" dirty="0">
              <a:solidFill>
                <a:srgbClr val="2E7BA2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184728" y="205187"/>
            <a:ext cx="4315947" cy="891849"/>
          </a:xfrm>
        </p:spPr>
        <p:txBody>
          <a:bodyPr>
            <a:normAutofit/>
          </a:bodyPr>
          <a:lstStyle/>
          <a:p>
            <a:r>
              <a:rPr lang="zh-TW" altLang="en-US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搶救</a:t>
            </a:r>
            <a:r>
              <a:rPr lang="en-US" altLang="zh-TW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3C</a:t>
            </a:r>
            <a:r>
              <a:rPr lang="zh-TW" altLang="en-US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惡視力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6191" y="1988885"/>
            <a:ext cx="2408772" cy="4040294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6616" y="842942"/>
            <a:ext cx="2109094" cy="1298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6508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9698" y="34377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dist="38100" dir="2700000" algn="bl" rotWithShape="0">
                    <a:schemeClr val="accent5"/>
                  </a:outerShdw>
                </a:effectLst>
              </a:rPr>
              <a:t>限時使用</a:t>
            </a:r>
            <a:r>
              <a:rPr lang="en-US" altLang="zh-TW" sz="4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dist="38100" dir="2700000" algn="bl" rotWithShape="0">
                    <a:schemeClr val="accent5"/>
                  </a:outerShdw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>
                <a:solidFill>
                  <a:srgbClr val="CC3399"/>
                </a:solidFill>
              </a:rPr>
              <a:t>打電腦、看電視、滑手機等，每天使用少於</a:t>
            </a:r>
            <a:r>
              <a:rPr lang="en-US" altLang="zh-TW" sz="2800" dirty="0">
                <a:solidFill>
                  <a:srgbClr val="CC3399"/>
                </a:solidFill>
              </a:rPr>
              <a:t>2</a:t>
            </a:r>
            <a:r>
              <a:rPr lang="zh-TW" altLang="en-US" sz="2800" dirty="0">
                <a:solidFill>
                  <a:srgbClr val="CC3399"/>
                </a:solidFill>
              </a:rPr>
              <a:t>小時</a:t>
            </a:r>
          </a:p>
          <a:p>
            <a:pPr lvl="0"/>
            <a:r>
              <a:rPr lang="zh-TW" altLang="en-US" sz="2800" dirty="0">
                <a:solidFill>
                  <a:srgbClr val="CC3399"/>
                </a:solidFill>
              </a:rPr>
              <a:t>使用</a:t>
            </a:r>
            <a:r>
              <a:rPr lang="en-US" altLang="zh-TW" sz="2800" dirty="0">
                <a:solidFill>
                  <a:srgbClr val="CC3399"/>
                </a:solidFill>
              </a:rPr>
              <a:t>30</a:t>
            </a:r>
            <a:r>
              <a:rPr lang="zh-TW" altLang="en-US" sz="2800" dirty="0">
                <a:solidFill>
                  <a:srgbClr val="CC3399"/>
                </a:solidFill>
              </a:rPr>
              <a:t>分鐘，休息</a:t>
            </a:r>
            <a:r>
              <a:rPr lang="en-US" altLang="zh-TW" sz="2800" dirty="0">
                <a:solidFill>
                  <a:srgbClr val="CC3399"/>
                </a:solidFill>
              </a:rPr>
              <a:t>10</a:t>
            </a:r>
            <a:r>
              <a:rPr lang="zh-TW" altLang="en-US" sz="2800" dirty="0">
                <a:solidFill>
                  <a:srgbClr val="CC3399"/>
                </a:solidFill>
              </a:rPr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4234" y="2901923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4010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72525" y="252476"/>
            <a:ext cx="9133730" cy="1233424"/>
          </a:xfrm>
        </p:spPr>
        <p:txBody>
          <a:bodyPr/>
          <a:lstStyle/>
          <a:p>
            <a:r>
              <a:rPr lang="zh-TW" alt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TW" altLang="en-US" sz="34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9475" y="2824703"/>
            <a:ext cx="3657298" cy="297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1620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dist="38100" dir="2700000" algn="bl" rotWithShape="0">
                    <a:schemeClr val="accent5"/>
                  </a:outerShdw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2742" y="2362663"/>
            <a:ext cx="7215051" cy="3725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403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76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護眼有一套 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2022-10-03T07:01:38Z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