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80" y="-12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F87A-1414-4D91-A902-EA3FCBDD3B7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10F9F-B67A-4700-8D03-5B300D01C5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79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59247" y="-132566"/>
            <a:ext cx="9360418" cy="2263258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搶救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867989" y="2130692"/>
            <a:ext cx="7998088" cy="1180683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zh-TW" altLang="en-US" b="1" dirty="0">
                <a:ln/>
                <a:solidFill>
                  <a:schemeClr val="accent4"/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74" y="3131893"/>
            <a:ext cx="1914929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4975" y="1204925"/>
            <a:ext cx="1843431" cy="113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打電腦、看電視、滑手機等，每天使用少於</a:t>
            </a:r>
            <a:r>
              <a:rPr lang="en-US" altLang="zh-TW" sz="2800" b="1" dirty="0">
                <a:ln/>
                <a:solidFill>
                  <a:schemeClr val="accent4"/>
                </a:solidFill>
              </a:rPr>
              <a:t>2</a:t>
            </a:r>
            <a:r>
              <a:rPr lang="zh-TW" altLang="en-US" sz="2800" b="1" dirty="0">
                <a:ln/>
                <a:solidFill>
                  <a:schemeClr val="accent4"/>
                </a:solidFill>
              </a:rPr>
              <a:t>小時</a:t>
            </a:r>
          </a:p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使用</a:t>
            </a:r>
            <a:r>
              <a:rPr lang="en-US" altLang="zh-TW" sz="2800" b="1" dirty="0">
                <a:ln/>
                <a:solidFill>
                  <a:schemeClr val="accent4"/>
                </a:solidFill>
              </a:rPr>
              <a:t>30</a:t>
            </a:r>
            <a:r>
              <a:rPr lang="zh-TW" altLang="en-US" sz="2800" b="1" dirty="0">
                <a:ln/>
                <a:solidFill>
                  <a:schemeClr val="accent4"/>
                </a:solidFill>
              </a:rPr>
              <a:t>分鐘，休息</a:t>
            </a:r>
            <a:r>
              <a:rPr lang="en-US" altLang="zh-TW" sz="2800" b="1" dirty="0">
                <a:ln/>
                <a:solidFill>
                  <a:schemeClr val="accent4"/>
                </a:solidFill>
              </a:rPr>
              <a:t>10</a:t>
            </a:r>
            <a:r>
              <a:rPr lang="zh-TW" altLang="en-US" sz="2800" b="1" dirty="0">
                <a:ln/>
                <a:solidFill>
                  <a:schemeClr val="accent4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992" y="395467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19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481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  <a:endParaRPr lang="zh-TW" altLang="en-US" sz="4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817" y="1312334"/>
            <a:ext cx="9134856" cy="41529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燈光充足、不閃爍</a:t>
            </a:r>
          </a:p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不關燈或在昏暗環境使用</a:t>
            </a:r>
            <a:r>
              <a:rPr lang="en-US" altLang="zh-TW" sz="2800" b="1" dirty="0">
                <a:ln/>
                <a:solidFill>
                  <a:schemeClr val="accent4"/>
                </a:solidFill>
              </a:rPr>
              <a:t>3</a:t>
            </a:r>
            <a:r>
              <a:rPr lang="zh-TW" altLang="en-US" sz="2800" b="1" dirty="0">
                <a:ln/>
                <a:solidFill>
                  <a:schemeClr val="accent4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402" y="337861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3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19566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/>
                <a:solidFill>
                  <a:schemeClr val="accent4"/>
                </a:solidFill>
              </a:rPr>
              <a:t>每天戶外運動，最少</a:t>
            </a:r>
            <a:r>
              <a:rPr lang="en-US" altLang="zh-TW" sz="2800" b="1" dirty="0">
                <a:ln/>
                <a:solidFill>
                  <a:schemeClr val="accent4"/>
                </a:solidFill>
              </a:rPr>
              <a:t>1</a:t>
            </a:r>
            <a:r>
              <a:rPr lang="zh-TW" altLang="en-US" sz="2800" b="1" dirty="0">
                <a:ln/>
                <a:solidFill>
                  <a:schemeClr val="accent4"/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947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51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