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420" y="66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10/3/2022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2022/10/3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8299A-A836-4208-8BDF-D93DF82F52BF}" type="datetimeFigureOut">
              <a:rPr lang="zh-TW" altLang="en-US" smtClean="0"/>
              <a:t>2022/10/3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C1293-C1AF-450D-B511-33BFCEA8A7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370752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2022/10/3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10/3/2022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10/3/2022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069772" y="365760"/>
            <a:ext cx="5551714" cy="1030287"/>
          </a:xfrm>
        </p:spPr>
        <p:txBody>
          <a:bodyPr/>
          <a:lstStyle/>
          <a:p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搶救</a:t>
            </a:r>
            <a:r>
              <a:rPr lang="en-US" altLang="zh-TW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3C</a:t>
            </a:r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惡視力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>
          <a:xfrm>
            <a:off x="3069772" y="1396047"/>
            <a:ext cx="3255117" cy="814923"/>
          </a:xfrm>
        </p:spPr>
        <p:txBody>
          <a:bodyPr>
            <a:normAutofit lnSpcReduction="10000"/>
          </a:bodyPr>
          <a:lstStyle/>
          <a:p>
            <a:pPr lvl="0"/>
            <a:r>
              <a:rPr lang="zh-TW" altLang="en-US" dirty="0"/>
              <a:t>護眼有一套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5629" y="1998619"/>
            <a:ext cx="2264535" cy="3798362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36680" y="493172"/>
            <a:ext cx="1466208" cy="902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6493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8572" y="0"/>
            <a:ext cx="2616926" cy="1227376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限時使用</a:t>
            </a:r>
            <a:r>
              <a:rPr lang="en-US" altLang="zh-TW" sz="36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400" dirty="0">
                <a:latin typeface="+mj-ea"/>
                <a:ea typeface="+mj-ea"/>
              </a:rPr>
              <a:t>打電腦、看電視、滑手機等，每天使用少於</a:t>
            </a:r>
            <a:r>
              <a:rPr lang="en-US" altLang="zh-TW" sz="2400" dirty="0">
                <a:latin typeface="+mj-ea"/>
                <a:ea typeface="+mj-ea"/>
              </a:rPr>
              <a:t>2</a:t>
            </a:r>
            <a:r>
              <a:rPr lang="zh-TW" altLang="en-US" sz="2400" dirty="0">
                <a:latin typeface="+mj-ea"/>
                <a:ea typeface="+mj-ea"/>
              </a:rPr>
              <a:t>小時</a:t>
            </a:r>
          </a:p>
          <a:p>
            <a:pPr lvl="0"/>
            <a:r>
              <a:rPr lang="zh-TW" altLang="en-US" sz="2400" dirty="0">
                <a:latin typeface="+mj-ea"/>
                <a:ea typeface="+mj-ea"/>
              </a:rPr>
              <a:t>使用</a:t>
            </a:r>
            <a:r>
              <a:rPr lang="en-US" altLang="zh-TW" sz="2400" dirty="0">
                <a:latin typeface="+mj-ea"/>
                <a:ea typeface="+mj-ea"/>
              </a:rPr>
              <a:t>30</a:t>
            </a:r>
            <a:r>
              <a:rPr lang="zh-TW" altLang="en-US" sz="2400" dirty="0">
                <a:latin typeface="+mj-ea"/>
                <a:ea typeface="+mj-ea"/>
              </a:rPr>
              <a:t>分鐘，休息</a:t>
            </a:r>
            <a:r>
              <a:rPr lang="en-US" altLang="zh-TW" sz="2400" dirty="0">
                <a:latin typeface="+mj-ea"/>
                <a:ea typeface="+mj-ea"/>
              </a:rPr>
              <a:t>10</a:t>
            </a:r>
            <a:r>
              <a:rPr lang="zh-TW" altLang="en-US" sz="2400" dirty="0">
                <a:latin typeface="+mj-ea"/>
                <a:ea typeface="+mj-ea"/>
              </a:rPr>
              <a:t>分鐘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8572" y="3088783"/>
            <a:ext cx="8856399" cy="3769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5300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36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400"/>
              <a:t>燈光充足、不閃爍</a:t>
            </a:r>
          </a:p>
          <a:p>
            <a:pPr lvl="0"/>
            <a:r>
              <a:rPr lang="zh-TW" altLang="en-US" sz="2400"/>
              <a:t>不關燈或在昏暗環境使用</a:t>
            </a:r>
            <a:r>
              <a:rPr lang="en-US" altLang="zh-TW" sz="2400"/>
              <a:t>3</a:t>
            </a:r>
            <a:r>
              <a:rPr lang="zh-TW" altLang="en-US" sz="2400"/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2795916"/>
            <a:ext cx="4994366" cy="40620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2421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000"/>
                            </p:stCondLst>
                            <p:childTnLst>
                              <p:par>
                                <p:cTn id="26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0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4000" y="1312334"/>
            <a:ext cx="9139428" cy="4326467"/>
          </a:xfrm>
        </p:spPr>
        <p:txBody>
          <a:bodyPr>
            <a:normAutofit/>
          </a:bodyPr>
          <a:lstStyle/>
          <a:p>
            <a:pPr lvl="0"/>
            <a:r>
              <a:rPr lang="zh-TW" altLang="en-US" sz="2800" dirty="0">
                <a:latin typeface="+mj-ea"/>
                <a:ea typeface="+mj-ea"/>
              </a:rPr>
              <a:t>多接觸大自然，多看遠方，可預防近視</a:t>
            </a:r>
          </a:p>
          <a:p>
            <a:pPr lvl="0"/>
            <a:r>
              <a:rPr lang="zh-TW" altLang="en-US" sz="2400" dirty="0">
                <a:latin typeface="+mj-ea"/>
                <a:ea typeface="+mj-ea"/>
              </a:rPr>
              <a:t>每天戶外運動，最少</a:t>
            </a:r>
            <a:r>
              <a:rPr lang="en-US" altLang="zh-TW" sz="2400" dirty="0">
                <a:latin typeface="+mj-ea"/>
                <a:ea typeface="+mj-ea"/>
              </a:rPr>
              <a:t>1</a:t>
            </a:r>
            <a:r>
              <a:rPr lang="zh-TW" altLang="en-US" sz="2400" dirty="0">
                <a:latin typeface="+mj-ea"/>
                <a:ea typeface="+mj-ea"/>
              </a:rPr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2471689"/>
            <a:ext cx="8494128" cy="4386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0887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75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微軟正黑體</vt:lpstr>
      <vt:lpstr>新細明體</vt:lpstr>
      <vt:lpstr>標楷體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2022-10-03T06:59:55Z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