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EA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01BC7-5991-4AC9-A33F-B4838345DE66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D780-04E2-4EB5-B651-0DC26D9BE0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2996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</a:rPr>
              <a:t>搶救</a:t>
            </a:r>
            <a:r>
              <a:rPr lang="en-US" altLang="zh-TW" b="1" dirty="0">
                <a:solidFill>
                  <a:schemeClr val="accent1">
                    <a:lumMod val="75000"/>
                  </a:schemeClr>
                </a:solidFill>
              </a:rPr>
              <a:t>3C</a:t>
            </a: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4556472" y="3486624"/>
            <a:ext cx="6916336" cy="1771600"/>
          </a:xfrm>
        </p:spPr>
        <p:txBody>
          <a:bodyPr/>
          <a:lstStyle/>
          <a:p>
            <a:pPr lvl="0"/>
            <a:r>
              <a:rPr lang="zh-TW" alt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1773" y="0"/>
            <a:ext cx="2044253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371596" flipV="1">
            <a:off x="3882331" y="3682073"/>
            <a:ext cx="3781046" cy="1395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567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80309" y="0"/>
            <a:ext cx="9133730" cy="1233424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限時使用</a:t>
            </a:r>
            <a:r>
              <a:rPr lang="en-US" altLang="zh-TW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41634" y="2040563"/>
            <a:ext cx="9134856" cy="4152901"/>
          </a:xfrm>
        </p:spPr>
        <p:txBody>
          <a:bodyPr>
            <a:prstTxWarp prst="textTriangle">
              <a:avLst/>
            </a:prstTxWarp>
            <a:normAutofit/>
          </a:bodyPr>
          <a:lstStyle/>
          <a:p>
            <a:pPr lvl="0"/>
            <a:r>
              <a:rPr lang="zh-TW" altLang="en-US" sz="2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打電腦、看電視、滑手機等，每天使用少於</a:t>
            </a:r>
            <a:r>
              <a:rPr lang="en-US" altLang="zh-TW" sz="2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2</a:t>
            </a:r>
            <a:r>
              <a:rPr lang="zh-TW" altLang="en-US" sz="2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小時</a:t>
            </a:r>
          </a:p>
          <a:p>
            <a:pPr lvl="0"/>
            <a:r>
              <a:rPr lang="zh-TW" altLang="en-US" sz="2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使用</a:t>
            </a:r>
            <a:r>
              <a:rPr lang="en-US" altLang="zh-TW" sz="2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30</a:t>
            </a:r>
            <a:r>
              <a:rPr lang="zh-TW" altLang="en-US" sz="2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分鐘，休息</a:t>
            </a:r>
            <a:r>
              <a:rPr lang="en-US" altLang="zh-TW" sz="2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10</a:t>
            </a:r>
            <a:r>
              <a:rPr lang="zh-TW" altLang="en-US" sz="2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198381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燈光充足、不閃爍</a:t>
            </a:r>
          </a:p>
          <a:p>
            <a:pPr lvl="0"/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不關燈或在昏暗環境使用</a:t>
            </a:r>
            <a:r>
              <a:rPr lang="en-US" altLang="zh-TW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3</a:t>
            </a:r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3132021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zh-TW" altLang="en-US" dirty="0">
                <a:solidFill>
                  <a:schemeClr val="accent6">
                    <a:lumMod val="50000"/>
                  </a:schemeClr>
                </a:soli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 rot="18290267">
            <a:off x="1528572" y="1485900"/>
            <a:ext cx="9134856" cy="4152901"/>
          </a:xfrm>
        </p:spPr>
        <p:txBody>
          <a:bodyPr/>
          <a:lstStyle/>
          <a:p>
            <a:pPr lvl="0"/>
            <a:r>
              <a:rPr lang="zh-TW" alt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多接觸大自然，多看遠方，可預防近視</a:t>
            </a:r>
          </a:p>
          <a:p>
            <a:pPr lvl="0"/>
            <a:r>
              <a:rPr lang="zh-TW" alt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每天戶外運動，最少</a:t>
            </a:r>
            <a:r>
              <a:rPr lang="en-US" altLang="zh-TW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1</a:t>
            </a:r>
            <a:r>
              <a:rPr lang="zh-TW" alt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382996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2022-10-03T07:02:28Z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