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CC"/>
    <a:srgbClr val="00FF00"/>
    <a:srgbClr val="0066CC"/>
    <a:srgbClr val="FFFFFF"/>
    <a:srgbClr val="FF9900"/>
    <a:srgbClr val="FFCC66"/>
    <a:srgbClr val="FE4C4C"/>
    <a:srgbClr val="FBA734"/>
    <a:srgbClr val="EE5CCF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>
          <a:gsLst>
            <a:gs pos="83000">
              <a:srgbClr val="FF9900"/>
            </a:gs>
            <a:gs pos="48000">
              <a:srgbClr val="00B0F0"/>
            </a:gs>
            <a:gs pos="18000">
              <a:srgbClr val="92D0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rgbClr val="00CCFF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B05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bg>
      <p:bgPr>
        <a:gradFill>
          <a:gsLst>
            <a:gs pos="83000">
              <a:schemeClr val="bg1"/>
            </a:gs>
            <a:gs pos="48000">
              <a:schemeClr val="accent1">
                <a:lumMod val="60000"/>
                <a:lumOff val="40000"/>
              </a:schemeClr>
            </a:gs>
            <a:gs pos="18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bg>
      <p:bgPr>
        <a:gradFill>
          <a:gsLst>
            <a:gs pos="83000">
              <a:srgbClr val="FFFF00"/>
            </a:gs>
            <a:gs pos="48000">
              <a:srgbClr val="FF9900"/>
            </a:gs>
            <a:gs pos="22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Pr>
        <a:gradFill>
          <a:gsLst>
            <a:gs pos="100000">
              <a:srgbClr val="FE4C4C"/>
            </a:gs>
            <a:gs pos="62000">
              <a:srgbClr val="F78E68"/>
            </a:gs>
            <a:gs pos="33000">
              <a:srgbClr val="FBA734"/>
            </a:gs>
            <a:gs pos="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6600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>
              <a:defRPr>
                <a:solidFill>
                  <a:schemeClr val="accent2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2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2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2">
                    <a:lumMod val="75000"/>
                  </a:schemeClr>
                </a:solidFill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Pr>
        <a:gradFill>
          <a:gsLst>
            <a:gs pos="83000">
              <a:schemeClr val="accent6">
                <a:lumMod val="60000"/>
                <a:lumOff val="40000"/>
              </a:schemeClr>
            </a:gs>
            <a:gs pos="48000">
              <a:srgbClr val="F78E68"/>
            </a:gs>
            <a:gs pos="18000">
              <a:schemeClr val="accent5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002060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C000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Pr>
        <a:gradFill>
          <a:gsLst>
            <a:gs pos="83000">
              <a:srgbClr val="92D050"/>
            </a:gs>
            <a:gs pos="48000">
              <a:srgbClr val="F78E68"/>
            </a:gs>
            <a:gs pos="18000">
              <a:schemeClr val="tx1">
                <a:lumMod val="50000"/>
                <a:lumOff val="5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bg>
      <p:bgPr>
        <a:gradFill>
          <a:gsLst>
            <a:gs pos="83000">
              <a:srgbClr val="EE5CCF"/>
            </a:gs>
            <a:gs pos="48000">
              <a:srgbClr val="00FF00"/>
            </a:gs>
            <a:gs pos="18000">
              <a:srgbClr val="FFC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bg>
      <p:bgPr>
        <a:gradFill>
          <a:gsLst>
            <a:gs pos="83000">
              <a:srgbClr val="FFCC66"/>
            </a:gs>
            <a:gs pos="48000">
              <a:srgbClr val="FFFF00"/>
            </a:gs>
            <a:gs pos="18000">
              <a:srgbClr val="FFC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bg>
      <p:bgPr>
        <a:gradFill>
          <a:gsLst>
            <a:gs pos="83000">
              <a:srgbClr val="EE5CCF"/>
            </a:gs>
            <a:gs pos="48000">
              <a:srgbClr val="F78E68"/>
            </a:gs>
            <a:gs pos="18000">
              <a:srgbClr val="9900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bg>
      <p:bgPr>
        <a:gradFill>
          <a:gsLst>
            <a:gs pos="83000">
              <a:schemeClr val="accent2"/>
            </a:gs>
            <a:gs pos="48000">
              <a:srgbClr val="F78E68"/>
            </a:gs>
            <a:gs pos="18000">
              <a:srgbClr val="FFC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3000">
              <a:srgbClr val="EE5CCF"/>
            </a:gs>
            <a:gs pos="48000">
              <a:srgbClr val="F78E68"/>
            </a:gs>
            <a:gs pos="18000">
              <a:srgbClr val="FFC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6812" y="2359124"/>
            <a:ext cx="5470376" cy="4022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雙手肥皂清潔，搓洗</a:t>
            </a:r>
            <a:r>
              <a:rPr lang="en-US" altLang="zh-TW"/>
              <a:t>40~60</a:t>
            </a:r>
            <a:r>
              <a:rPr lang="zh-TW" altLang="en-US"/>
              <a:t>秒</a:t>
            </a:r>
          </a:p>
          <a:p>
            <a:r>
              <a:rPr lang="zh-TW" altLang="en-US"/>
              <a:t>口罩要遮住口鼻、蓋住下巴  </a:t>
            </a:r>
          </a:p>
          <a:p>
            <a:r>
              <a:rPr lang="zh-TW" altLang="en-US"/>
              <a:t>噴</a:t>
            </a:r>
            <a:r>
              <a:rPr lang="en-US" altLang="zh-TW"/>
              <a:t>75%</a:t>
            </a:r>
            <a:r>
              <a:rPr lang="zh-TW" altLang="en-US"/>
              <a:t>酒精搓洗雙手</a:t>
            </a:r>
            <a:r>
              <a:rPr lang="en-US" altLang="zh-TW"/>
              <a:t>20-30</a:t>
            </a:r>
            <a:r>
              <a:rPr lang="zh-TW" altLang="en-US"/>
              <a:t>秒</a:t>
            </a:r>
          </a:p>
          <a:p>
            <a:r>
              <a:rPr lang="zh-TW" altLang="en-US"/>
              <a:t>有發燒、呼吸道症狀速就醫</a:t>
            </a:r>
            <a:endParaRPr lang="en-US" altLang="zh-TW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1614919"/>
            <a:ext cx="2392278" cy="224826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3717032"/>
            <a:ext cx="2896334" cy="2896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E9C1069-36F3-442E-AE60-8E8E978129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室外至少</a:t>
            </a:r>
            <a:r>
              <a:rPr lang="en-US" altLang="zh-TW"/>
              <a:t>1</a:t>
            </a:r>
            <a:r>
              <a:rPr lang="zh-TW" altLang="en-US"/>
              <a:t>公尺</a:t>
            </a:r>
          </a:p>
          <a:p>
            <a:r>
              <a:rPr lang="zh-TW" altLang="en-US"/>
              <a:t>大約</a:t>
            </a:r>
            <a:r>
              <a:rPr lang="en-US" altLang="zh-TW"/>
              <a:t>3</a:t>
            </a:r>
            <a:r>
              <a:rPr lang="zh-TW" altLang="en-US"/>
              <a:t>個步伐</a:t>
            </a:r>
          </a:p>
          <a:p>
            <a:r>
              <a:rPr lang="zh-TW" altLang="en-US"/>
              <a:t>室內至少</a:t>
            </a:r>
            <a:r>
              <a:rPr lang="en-US" altLang="zh-TW"/>
              <a:t>1.5</a:t>
            </a:r>
            <a:r>
              <a:rPr lang="zh-TW" altLang="en-US"/>
              <a:t>公尺</a:t>
            </a:r>
          </a:p>
          <a:p>
            <a:r>
              <a:rPr lang="zh-TW" altLang="en-US"/>
              <a:t>大約手臂的兩倍長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600200"/>
            <a:ext cx="3372202" cy="2853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D8D5AFC-7898-46AE-928B-151FDBA2E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衛福部疾管署</a:t>
            </a:r>
          </a:p>
          <a:p>
            <a:r>
              <a:rPr lang="zh-TW" altLang="en-US"/>
              <a:t>掌握最新疫情</a:t>
            </a:r>
          </a:p>
          <a:p>
            <a:r>
              <a:rPr lang="zh-TW" altLang="en-US"/>
              <a:t>了解防疫議題</a:t>
            </a:r>
          </a:p>
          <a:p>
            <a:r>
              <a:rPr lang="zh-TW" altLang="en-US"/>
              <a:t>防疫小測驗</a:t>
            </a:r>
          </a:p>
          <a:p>
            <a:r>
              <a:rPr lang="zh-TW" altLang="en-US"/>
              <a:t>你的防疫觀念正確嗎？</a:t>
            </a:r>
          </a:p>
          <a:p>
            <a:r>
              <a:rPr lang="zh-TW" altLang="en-US"/>
              <a:t>擊敗新冠病毒，健康久久！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2060848"/>
            <a:ext cx="3040350" cy="3040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1308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51</cp:revision>
  <dcterms:created xsi:type="dcterms:W3CDTF">2014-02-08T16:25:00Z</dcterms:created>
  <dcterms:modified xsi:type="dcterms:W3CDTF">2022-11-15T07:31:12Z</dcterms:modified>
</cp:coreProperties>
</file>