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EA97-14D5-40C8-BCEA-D2CE3D4C35C9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ECF6A-046F-4A26-BFBE-3C6C75C0E0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63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06701" y="567311"/>
            <a:ext cx="12838540" cy="1775135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搶救</a:t>
            </a:r>
            <a:r>
              <a:rPr lang="en-US" altLang="zh-TW" dirty="0">
                <a:solidFill>
                  <a:srgbClr val="FF0000"/>
                </a:solidFill>
              </a:rPr>
              <a:t>3C</a:t>
            </a:r>
            <a:r>
              <a:rPr lang="zh-TW" altLang="en-US" dirty="0">
                <a:solidFill>
                  <a:srgbClr val="FF0000"/>
                </a:solidFill>
              </a:rPr>
              <a:t>惡</a:t>
            </a:r>
            <a:r>
              <a:rPr lang="zh-TW" altLang="en-US" dirty="0" smtClean="0">
                <a:solidFill>
                  <a:srgbClr val="FF0000"/>
                </a:solidFill>
              </a:rPr>
              <a:t>視力</a:t>
            </a:r>
            <a:r>
              <a:rPr lang="en-US" altLang="zh-TW" dirty="0" smtClean="0">
                <a:solidFill>
                  <a:srgbClr val="FF0000"/>
                </a:solidFill>
              </a:rPr>
              <a:t>\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783771" y="2476917"/>
            <a:ext cx="10035894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9600" dirty="0" smtClean="0">
                <a:solidFill>
                  <a:srgbClr val="FF0000"/>
                </a:solidFill>
              </a:rPr>
              <a:t>護眼</a:t>
            </a:r>
            <a:r>
              <a:rPr lang="zh-TW" altLang="en-US" sz="9600" dirty="0">
                <a:solidFill>
                  <a:srgbClr val="FF0000"/>
                </a:solidFill>
              </a:rPr>
              <a:t>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636" y="303519"/>
            <a:ext cx="2218290" cy="378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1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rgbClr val="FF0000"/>
                </a:solidFill>
              </a:rPr>
              <a:t>限時使用</a:t>
            </a:r>
            <a:r>
              <a:rPr lang="en-US" altLang="zh-TW" sz="8000" dirty="0">
                <a:solidFill>
                  <a:srgbClr val="FF0000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-235131" y="1018904"/>
            <a:ext cx="10898559" cy="4619898"/>
          </a:xfrm>
        </p:spPr>
        <p:txBody>
          <a:bodyPr>
            <a:noAutofit/>
          </a:bodyPr>
          <a:lstStyle/>
          <a:p>
            <a:pPr lvl="1"/>
            <a:r>
              <a:rPr lang="zh-TW" altLang="en-US" sz="5800" dirty="0">
                <a:solidFill>
                  <a:srgbClr val="FF0000"/>
                </a:solidFill>
              </a:rPr>
              <a:t>打</a:t>
            </a:r>
            <a:r>
              <a:rPr lang="zh-TW" altLang="en-US" sz="5800" dirty="0" smtClean="0">
                <a:solidFill>
                  <a:srgbClr val="FF0000"/>
                </a:solidFill>
              </a:rPr>
              <a:t>電滑</a:t>
            </a:r>
            <a:r>
              <a:rPr lang="zh-TW" altLang="en-US" sz="5800" dirty="0">
                <a:solidFill>
                  <a:srgbClr val="FF0000"/>
                </a:solidFill>
              </a:rPr>
              <a:t>手機等，每</a:t>
            </a:r>
            <a:r>
              <a:rPr lang="zh-TW" altLang="en-US" sz="5800" dirty="0" smtClean="0">
                <a:solidFill>
                  <a:srgbClr val="FF0000"/>
                </a:solidFill>
              </a:rPr>
              <a:t>天使</a:t>
            </a:r>
            <a:r>
              <a:rPr lang="zh-TW" altLang="en-US" sz="5800" dirty="0">
                <a:solidFill>
                  <a:srgbClr val="FF0000"/>
                </a:solidFill>
              </a:rPr>
              <a:t>腦、看電視、</a:t>
            </a:r>
            <a:r>
              <a:rPr lang="zh-TW" altLang="en-US" sz="5800" dirty="0" smtClean="0">
                <a:solidFill>
                  <a:srgbClr val="FF0000"/>
                </a:solidFill>
              </a:rPr>
              <a:t>用</a:t>
            </a:r>
            <a:r>
              <a:rPr lang="zh-TW" altLang="en-US" sz="5800" dirty="0">
                <a:solidFill>
                  <a:srgbClr val="FF0000"/>
                </a:solidFill>
              </a:rPr>
              <a:t>少於</a:t>
            </a:r>
            <a:r>
              <a:rPr lang="en-US" altLang="zh-TW" sz="5800" dirty="0">
                <a:solidFill>
                  <a:srgbClr val="FF0000"/>
                </a:solidFill>
              </a:rPr>
              <a:t>2</a:t>
            </a:r>
            <a:r>
              <a:rPr lang="zh-TW" altLang="en-US" sz="5800" dirty="0">
                <a:solidFill>
                  <a:srgbClr val="FF0000"/>
                </a:solidFill>
              </a:rPr>
              <a:t>小時</a:t>
            </a:r>
          </a:p>
          <a:p>
            <a:pPr lvl="0"/>
            <a:r>
              <a:rPr lang="zh-TW" altLang="en-US" sz="6000" dirty="0" smtClean="0">
                <a:solidFill>
                  <a:srgbClr val="FF0000"/>
                </a:solidFill>
              </a:rPr>
              <a:t>使用</a:t>
            </a:r>
            <a:r>
              <a:rPr lang="en-US" altLang="zh-TW" sz="6000" dirty="0">
                <a:solidFill>
                  <a:srgbClr val="FF0000"/>
                </a:solidFill>
              </a:rPr>
              <a:t>30</a:t>
            </a:r>
            <a:r>
              <a:rPr lang="zh-TW" altLang="en-US" sz="6000" dirty="0" smtClean="0">
                <a:solidFill>
                  <a:srgbClr val="FF0000"/>
                </a:solidFill>
              </a:rPr>
              <a:t>分鐘，</a:t>
            </a:r>
            <a:r>
              <a:rPr lang="zh-TW" altLang="en-US" sz="6000" dirty="0">
                <a:solidFill>
                  <a:srgbClr val="FF0000"/>
                </a:solidFill>
              </a:rPr>
              <a:t>休息</a:t>
            </a:r>
            <a:r>
              <a:rPr lang="en-US" altLang="zh-TW" sz="6000" dirty="0">
                <a:solidFill>
                  <a:srgbClr val="FF0000"/>
                </a:solidFill>
              </a:rPr>
              <a:t>10</a:t>
            </a:r>
            <a:r>
              <a:rPr lang="zh-TW" altLang="en-US" sz="6000" dirty="0">
                <a:solidFill>
                  <a:srgbClr val="FF0000"/>
                </a:solidFill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279" y="381632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77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5472" y="980246"/>
            <a:ext cx="6897189" cy="1233424"/>
          </a:xfrm>
        </p:spPr>
        <p:txBody>
          <a:bodyPr>
            <a:normAutofit/>
          </a:bodyPr>
          <a:lstStyle/>
          <a:p>
            <a:r>
              <a:rPr lang="zh-TW" altLang="en-US" sz="66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-378606" y="2400300"/>
            <a:ext cx="9134856" cy="4152901"/>
          </a:xfrm>
        </p:spPr>
        <p:txBody>
          <a:bodyPr>
            <a:normAutofit/>
          </a:bodyPr>
          <a:lstStyle/>
          <a:p>
            <a:pPr lvl="2"/>
            <a:r>
              <a:rPr lang="zh-TW" altLang="en-US" sz="6200" dirty="0">
                <a:solidFill>
                  <a:srgbClr val="FF0000"/>
                </a:solidFill>
              </a:rPr>
              <a:t>燈光充足、不閃爍</a:t>
            </a:r>
          </a:p>
          <a:p>
            <a:pPr lvl="6"/>
            <a:r>
              <a:rPr lang="zh-TW" altLang="en-US" sz="6000" dirty="0">
                <a:solidFill>
                  <a:srgbClr val="FF0000"/>
                </a:solidFill>
              </a:rPr>
              <a:t>不關燈或在昏暗環境使用</a:t>
            </a:r>
            <a:r>
              <a:rPr lang="en-US" altLang="zh-TW" sz="6000" dirty="0">
                <a:solidFill>
                  <a:srgbClr val="FF0000"/>
                </a:solidFill>
              </a:rPr>
              <a:t>3</a:t>
            </a:r>
            <a:r>
              <a:rPr lang="zh-TW" altLang="en-US" sz="6000" dirty="0">
                <a:solidFill>
                  <a:srgbClr val="FF000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649" y="404015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2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6537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0" y="1133204"/>
            <a:ext cx="9134856" cy="4152901"/>
          </a:xfrm>
        </p:spPr>
        <p:txBody>
          <a:bodyPr>
            <a:noAutofit/>
          </a:bodyPr>
          <a:lstStyle/>
          <a:p>
            <a:pPr lvl="0"/>
            <a:r>
              <a:rPr lang="zh-TW" altLang="en-US" sz="6600" dirty="0">
                <a:solidFill>
                  <a:srgbClr val="FF0000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6600" dirty="0">
                <a:solidFill>
                  <a:srgbClr val="FF0000"/>
                </a:solidFill>
              </a:rPr>
              <a:t>每天戶外運動，最少</a:t>
            </a:r>
            <a:r>
              <a:rPr lang="en-US" altLang="zh-TW" sz="6600" dirty="0">
                <a:solidFill>
                  <a:srgbClr val="FF0000"/>
                </a:solidFill>
              </a:rPr>
              <a:t>1</a:t>
            </a:r>
            <a:r>
              <a:rPr lang="zh-TW" altLang="en-US" sz="6600" dirty="0">
                <a:solidFill>
                  <a:srgbClr val="FF000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665" y="3092089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78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微軟正黑體</vt:lpstr>
      <vt:lpstr>新細明體</vt:lpstr>
      <vt:lpstr>Arial</vt:lpstr>
      <vt:lpstr>Cambria</vt:lpstr>
      <vt:lpstr>Back to School 16x9</vt:lpstr>
      <vt:lpstr>搶救3C惡視力\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