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630" y="4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搶救</a:t>
            </a:r>
            <a:r>
              <a:rPr lang="en-US" altLang="zh-TW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3C</a:t>
            </a:r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dirty="0" smtClean="0">
                <a:latin typeface="文鼎顏楷" panose="020B0609010101010101" pitchFamily="49" charset="-120"/>
                <a:ea typeface="文鼎顏楷" panose="020B0609010101010101" pitchFamily="49" charset="-120"/>
              </a:rPr>
              <a:t>搶救</a:t>
            </a:r>
            <a:r>
              <a:rPr lang="en-US" altLang="zh-TW" dirty="0">
                <a:latin typeface="文鼎顏楷" panose="020B0609010101010101" pitchFamily="49" charset="-120"/>
                <a:ea typeface="文鼎顏楷" panose="020B0609010101010101" pitchFamily="49" charset="-120"/>
              </a:rPr>
              <a:t>3C</a:t>
            </a:r>
            <a:r>
              <a:rPr lang="zh-TW" altLang="en-US" dirty="0">
                <a:latin typeface="文鼎顏楷" panose="020B0609010101010101" pitchFamily="49" charset="-120"/>
                <a:ea typeface="文鼎顏楷" panose="020B0609010101010101" pitchFamily="49" charset="-120"/>
              </a:rPr>
              <a:t>惡視力</a:t>
            </a:r>
          </a:p>
        </p:txBody>
      </p:sp>
      <p:sp>
        <p:nvSpPr>
          <p:cNvPr id="3" name="橢圓 2"/>
          <p:cNvSpPr/>
          <p:nvPr/>
        </p:nvSpPr>
        <p:spPr>
          <a:xfrm rot="4528170">
            <a:off x="10727627" y="10890518"/>
            <a:ext cx="98135" cy="8218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橢圓 3"/>
          <p:cNvSpPr/>
          <p:nvPr/>
        </p:nvSpPr>
        <p:spPr>
          <a:xfrm>
            <a:off x="14020799" y="7786254"/>
            <a:ext cx="180109" cy="38792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latin typeface="Bernard MT Condensed" panose="02050806060905020404" pitchFamily="18" charset="0"/>
            </a:endParaRPr>
          </a:p>
        </p:txBody>
      </p:sp>
      <p:sp>
        <p:nvSpPr>
          <p:cNvPr id="6" name="橢圓 5"/>
          <p:cNvSpPr/>
          <p:nvPr/>
        </p:nvSpPr>
        <p:spPr>
          <a:xfrm flipH="1">
            <a:off x="4281055" y="7370617"/>
            <a:ext cx="290945" cy="9282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左大括弧 6"/>
          <p:cNvSpPr/>
          <p:nvPr/>
        </p:nvSpPr>
        <p:spPr>
          <a:xfrm flipV="1">
            <a:off x="10016836" y="7786253"/>
            <a:ext cx="4184072" cy="4571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左大括弧 7"/>
          <p:cNvSpPr/>
          <p:nvPr/>
        </p:nvSpPr>
        <p:spPr>
          <a:xfrm>
            <a:off x="3903329" y="1233055"/>
            <a:ext cx="765653" cy="206113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右大括弧 8"/>
          <p:cNvSpPr/>
          <p:nvPr/>
        </p:nvSpPr>
        <p:spPr>
          <a:xfrm>
            <a:off x="10238509" y="1233055"/>
            <a:ext cx="486096" cy="2061131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文鼎中特黑" panose="020B0609010101010101" pitchFamily="49" charset="-120"/>
                <a:ea typeface="文鼎中特黑" panose="020B0609010101010101" pitchFamily="49" charset="-120"/>
              </a:rPr>
              <a:t>限時使用</a:t>
            </a:r>
            <a:r>
              <a:rPr lang="en-US" altLang="zh-TW" dirty="0">
                <a:latin typeface="文鼎中特黑" panose="020B0609010101010101" pitchFamily="49" charset="-120"/>
                <a:ea typeface="文鼎中特黑" panose="020B0609010101010101" pitchFamily="49" charset="-120"/>
              </a:rPr>
              <a:t>3C</a:t>
            </a:r>
            <a:endParaRPr lang="zh-TW" altLang="en-US" dirty="0"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482436" y="1505334"/>
            <a:ext cx="9134856" cy="4152901"/>
          </a:xfrm>
        </p:spPr>
        <p:txBody>
          <a:bodyPr/>
          <a:lstStyle/>
          <a:p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打電腦、看電視、滑手機等，每天使用少於</a:t>
            </a:r>
            <a:r>
              <a:rPr lang="en-US" altLang="zh-TW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2</a:t>
            </a:r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小時</a:t>
            </a:r>
          </a:p>
          <a:p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使用</a:t>
            </a:r>
            <a:r>
              <a:rPr lang="en-US" altLang="zh-TW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30</a:t>
            </a:r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分鐘，休息</a:t>
            </a:r>
            <a:r>
              <a:rPr lang="en-US" altLang="zh-TW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10</a:t>
            </a:r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分鐘</a:t>
            </a:r>
          </a:p>
          <a:p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 rot="11435029">
            <a:off x="7737761" y="3163685"/>
            <a:ext cx="1233055" cy="10806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橢圓 4"/>
          <p:cNvSpPr/>
          <p:nvPr/>
        </p:nvSpPr>
        <p:spPr>
          <a:xfrm rot="11435029">
            <a:off x="7710053" y="3026835"/>
            <a:ext cx="422565" cy="4164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/>
          <p:cNvSpPr/>
          <p:nvPr/>
        </p:nvSpPr>
        <p:spPr>
          <a:xfrm rot="10626152">
            <a:off x="8409709" y="2923309"/>
            <a:ext cx="415635" cy="4156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 rot="10626152" flipH="1">
            <a:off x="8035637" y="3443239"/>
            <a:ext cx="124690" cy="2770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" name="橢圓 7"/>
          <p:cNvSpPr/>
          <p:nvPr/>
        </p:nvSpPr>
        <p:spPr>
          <a:xfrm rot="10626152">
            <a:off x="8520545" y="3443239"/>
            <a:ext cx="152400" cy="2770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弧形 8"/>
          <p:cNvSpPr/>
          <p:nvPr/>
        </p:nvSpPr>
        <p:spPr>
          <a:xfrm>
            <a:off x="6165273" y="4391891"/>
            <a:ext cx="193963" cy="221673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弧形 9"/>
          <p:cNvSpPr/>
          <p:nvPr/>
        </p:nvSpPr>
        <p:spPr>
          <a:xfrm rot="10626152">
            <a:off x="8160327" y="3958245"/>
            <a:ext cx="512618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 rot="10626152" flipH="1">
            <a:off x="8298871" y="3892537"/>
            <a:ext cx="110836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 rot="10626152">
            <a:off x="8298872" y="3981104"/>
            <a:ext cx="117764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等腰三角形 12"/>
          <p:cNvSpPr/>
          <p:nvPr/>
        </p:nvSpPr>
        <p:spPr>
          <a:xfrm rot="11435029" flipV="1">
            <a:off x="8825344" y="6839296"/>
            <a:ext cx="374073" cy="130308"/>
          </a:xfrm>
          <a:prstGeom prst="triangle">
            <a:avLst>
              <a:gd name="adj" fmla="val 4580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等腰三角形 13"/>
          <p:cNvSpPr/>
          <p:nvPr/>
        </p:nvSpPr>
        <p:spPr>
          <a:xfrm>
            <a:off x="7412180" y="6793577"/>
            <a:ext cx="45719" cy="4571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橢圓 14"/>
          <p:cNvSpPr/>
          <p:nvPr/>
        </p:nvSpPr>
        <p:spPr>
          <a:xfrm rot="10626152" flipH="1">
            <a:off x="7994070" y="5199258"/>
            <a:ext cx="360218" cy="33670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橢圓 15"/>
          <p:cNvSpPr/>
          <p:nvPr/>
        </p:nvSpPr>
        <p:spPr>
          <a:xfrm rot="11435029">
            <a:off x="7758544" y="4368529"/>
            <a:ext cx="374072" cy="2323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橢圓 16"/>
          <p:cNvSpPr/>
          <p:nvPr/>
        </p:nvSpPr>
        <p:spPr>
          <a:xfrm rot="10626152">
            <a:off x="8970816" y="4333644"/>
            <a:ext cx="221674" cy="3156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流程圖: 替代程序 17"/>
          <p:cNvSpPr/>
          <p:nvPr/>
        </p:nvSpPr>
        <p:spPr>
          <a:xfrm rot="10626152">
            <a:off x="7938656" y="4219823"/>
            <a:ext cx="1059868" cy="98806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橢圓 18"/>
          <p:cNvSpPr/>
          <p:nvPr/>
        </p:nvSpPr>
        <p:spPr>
          <a:xfrm rot="10626152">
            <a:off x="8468590" y="5191976"/>
            <a:ext cx="477978" cy="3738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橢圓 19"/>
          <p:cNvSpPr/>
          <p:nvPr/>
        </p:nvSpPr>
        <p:spPr>
          <a:xfrm>
            <a:off x="6609968" y="2687783"/>
            <a:ext cx="3505200" cy="28570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8297786" y="2812473"/>
            <a:ext cx="161660" cy="2845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圓角矩形 21"/>
          <p:cNvSpPr/>
          <p:nvPr/>
        </p:nvSpPr>
        <p:spPr>
          <a:xfrm>
            <a:off x="1482436" y="3439564"/>
            <a:ext cx="1330036" cy="2977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橢圓 22"/>
          <p:cNvSpPr/>
          <p:nvPr/>
        </p:nvSpPr>
        <p:spPr>
          <a:xfrm>
            <a:off x="2036618" y="6054436"/>
            <a:ext cx="221673" cy="18010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328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05890" y="599209"/>
            <a:ext cx="9144001" cy="2933700"/>
          </a:xfrm>
        </p:spPr>
        <p:txBody>
          <a:bodyPr/>
          <a:lstStyle/>
          <a:p>
            <a:r>
              <a:rPr lang="zh-TW" altLang="en-US" dirty="0">
                <a:latin typeface="文鼎超圓" panose="020B0609010101010101" pitchFamily="49" charset="-120"/>
                <a:ea typeface="文鼎超圓" panose="020B0609010101010101" pitchFamily="49" charset="-120"/>
              </a:rPr>
              <a:t>光線要充足</a:t>
            </a:r>
            <a:br>
              <a:rPr lang="zh-TW" altLang="en-US" dirty="0">
                <a:latin typeface="文鼎超圓" panose="020B0609010101010101" pitchFamily="49" charset="-120"/>
                <a:ea typeface="文鼎超圓" panose="020B0609010101010101" pitchFamily="49" charset="-120"/>
              </a:rPr>
            </a:br>
            <a:endParaRPr lang="zh-TW" altLang="en-US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31467" y="3123997"/>
            <a:ext cx="9144000" cy="1184766"/>
          </a:xfrm>
        </p:spPr>
        <p:txBody>
          <a:bodyPr/>
          <a:lstStyle/>
          <a:p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燈光充足、不閃爍</a:t>
            </a:r>
          </a:p>
          <a:p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不關燈或在昏暗環境使用</a:t>
            </a:r>
            <a:r>
              <a:rPr lang="en-US" altLang="zh-TW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3</a:t>
            </a:r>
            <a:r>
              <a:rPr lang="zh-TW" altLang="en-US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Ｃ，對比變強很傷眼</a:t>
            </a:r>
          </a:p>
          <a:p>
            <a:endParaRPr lang="zh-TW" altLang="en-US" dirty="0"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4" name="橢圓 3"/>
          <p:cNvSpPr/>
          <p:nvPr/>
        </p:nvSpPr>
        <p:spPr>
          <a:xfrm>
            <a:off x="8063345" y="1454727"/>
            <a:ext cx="1302327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等腰三角形 4"/>
          <p:cNvSpPr/>
          <p:nvPr/>
        </p:nvSpPr>
        <p:spPr>
          <a:xfrm>
            <a:off x="7938655" y="599209"/>
            <a:ext cx="1551709" cy="85551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弧形 5"/>
          <p:cNvSpPr/>
          <p:nvPr/>
        </p:nvSpPr>
        <p:spPr>
          <a:xfrm>
            <a:off x="8839200" y="1454727"/>
            <a:ext cx="1260764" cy="3851564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9856716" y="3369223"/>
            <a:ext cx="486495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等腰三角形 7"/>
          <p:cNvSpPr/>
          <p:nvPr/>
        </p:nvSpPr>
        <p:spPr>
          <a:xfrm>
            <a:off x="8451273" y="1884218"/>
            <a:ext cx="803563" cy="164869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1320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4508" y="959427"/>
            <a:ext cx="9144001" cy="2933700"/>
          </a:xfrm>
        </p:spPr>
        <p:txBody>
          <a:bodyPr/>
          <a:lstStyle/>
          <a:p>
            <a: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戶外活動不可少</a:t>
            </a:r>
            <a:br>
              <a:rPr lang="zh-TW" altLang="en-US" dirty="0"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</a:br>
            <a:endParaRPr lang="zh-TW" altLang="en-US" dirty="0"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58982" y="3300744"/>
            <a:ext cx="9144000" cy="1184766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文鼎超黑" panose="020B0609010101010101" pitchFamily="49" charset="-120"/>
                <a:ea typeface="文鼎超黑" panose="020B0609010101010101" pitchFamily="49" charset="-120"/>
              </a:rPr>
              <a:t>多接觸大自然，多看遠方，可預防近視</a:t>
            </a:r>
          </a:p>
          <a:p>
            <a:r>
              <a:rPr lang="zh-TW" altLang="en-US" dirty="0">
                <a:latin typeface="文鼎超黑" panose="020B0609010101010101" pitchFamily="49" charset="-120"/>
                <a:ea typeface="文鼎超黑" panose="020B0609010101010101" pitchFamily="49" charset="-120"/>
              </a:rPr>
              <a:t>每天戶外運動，最少</a:t>
            </a:r>
            <a:r>
              <a:rPr lang="en-US" altLang="zh-TW" dirty="0">
                <a:latin typeface="文鼎超黑" panose="020B0609010101010101" pitchFamily="49" charset="-120"/>
                <a:ea typeface="文鼎超黑" panose="020B0609010101010101" pitchFamily="49" charset="-120"/>
              </a:rPr>
              <a:t>1</a:t>
            </a:r>
            <a:r>
              <a:rPr lang="zh-TW" altLang="en-US" dirty="0" smtClean="0">
                <a:latin typeface="文鼎超黑" panose="020B0609010101010101" pitchFamily="49" charset="-120"/>
                <a:ea typeface="文鼎超黑" panose="020B0609010101010101" pitchFamily="49" charset="-120"/>
              </a:rPr>
              <a:t>小時</a:t>
            </a:r>
            <a:endParaRPr lang="zh-TW" altLang="en-US" dirty="0">
              <a:latin typeface="文鼎超黑" panose="020B0609010101010101" pitchFamily="49" charset="-120"/>
              <a:ea typeface="文鼎超黑" panose="020B0609010101010101" pitchFamily="49" charset="-120"/>
            </a:endParaRPr>
          </a:p>
        </p:txBody>
      </p:sp>
      <p:sp>
        <p:nvSpPr>
          <p:cNvPr id="5" name="雲朵形 4"/>
          <p:cNvSpPr/>
          <p:nvPr/>
        </p:nvSpPr>
        <p:spPr>
          <a:xfrm>
            <a:off x="7633855" y="595745"/>
            <a:ext cx="2369127" cy="1025237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太陽 5"/>
          <p:cNvSpPr/>
          <p:nvPr/>
        </p:nvSpPr>
        <p:spPr>
          <a:xfrm>
            <a:off x="1233055" y="637309"/>
            <a:ext cx="1884218" cy="1330036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8521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53</TotalTime>
  <Words>79</Words>
  <Application>Microsoft Office PowerPoint</Application>
  <PresentationFormat>寬螢幕</PresentationFormat>
  <Paragraphs>12</Paragraphs>
  <Slides>4</Slides>
  <Notes>1</Notes>
  <HiddenSlides>1</HiddenSlides>
  <MMClips>0</MMClips>
  <ScaleCrop>false</ScaleCrop>
  <HeadingPairs>
    <vt:vector size="6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7" baseType="lpstr">
      <vt:lpstr>文鼎中特黑</vt:lpstr>
      <vt:lpstr>文鼎甜妞體P</vt:lpstr>
      <vt:lpstr>文鼎超黑</vt:lpstr>
      <vt:lpstr>文鼎超圓</vt:lpstr>
      <vt:lpstr>文鼎新潮ＰＯＰ體P</vt:lpstr>
      <vt:lpstr>文鼎顏楷</vt:lpstr>
      <vt:lpstr>文鼎疊圓體</vt:lpstr>
      <vt:lpstr>細明體</vt:lpstr>
      <vt:lpstr>微軟正黑體</vt:lpstr>
      <vt:lpstr>Arial</vt:lpstr>
      <vt:lpstr>Bernard MT Condensed</vt:lpstr>
      <vt:lpstr>Cambria</vt:lpstr>
      <vt:lpstr>返校 16x9</vt:lpstr>
      <vt:lpstr>搶救3C惡視力</vt:lpstr>
      <vt:lpstr>限時使用3C</vt:lpstr>
      <vt:lpstr>光線要充足 </vt:lpstr>
      <vt:lpstr>戶外活動不可少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標題版面配置搶救3C惡視力</dc:title>
  <dc:creator>Windows 使用者</dc:creator>
  <cp:lastModifiedBy>Windows 使用者</cp:lastModifiedBy>
  <cp:revision>7</cp:revision>
  <dcterms:created xsi:type="dcterms:W3CDTF">2021-10-04T03:32:38Z</dcterms:created>
  <dcterms:modified xsi:type="dcterms:W3CDTF">2021-10-18T03:56:26Z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