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60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0C067BCC-C0EC-49C0-A465-248AC9003DC8}">
          <p14:sldIdLst>
            <p14:sldId id="256"/>
            <p14:sldId id="257"/>
          </p14:sldIdLst>
        </p14:section>
        <p14:section name="未命名的章節" id="{E064C455-90AA-441D-84DA-39EF3A350DAF}">
          <p14:sldIdLst>
            <p14:sldId id="258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821576" y="382062"/>
            <a:ext cx="9037249" cy="2486740"/>
          </a:xfrm>
        </p:spPr>
        <p:txBody>
          <a:bodyPr rtlCol="0">
            <a:scene3d>
              <a:camera prst="isometricOffAxis1Right"/>
              <a:lightRig rig="threePt" dir="t"/>
            </a:scene3d>
          </a:bodyPr>
          <a:lstStyle/>
          <a:p>
            <a:r>
              <a:rPr lang="zh-TW" altLang="en-US" dirty="0">
                <a:ln>
                  <a:solidFill>
                    <a:sysClr val="windowText" lastClr="000000"/>
                  </a:solidFill>
                </a:ln>
                <a:solidFill>
                  <a:srgbClr val="CCCCFF"/>
                </a:solidFill>
                <a:effectLst>
                  <a:reflection blurRad="6350" stA="55000" endA="300" endPos="45500" dir="5400000" sy="-10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搶救</a:t>
            </a:r>
            <a:r>
              <a:rPr lang="en-US" altLang="zh-TW" dirty="0">
                <a:ln>
                  <a:solidFill>
                    <a:sysClr val="windowText" lastClr="000000"/>
                  </a:solidFill>
                </a:ln>
                <a:solidFill>
                  <a:srgbClr val="CCCCFF"/>
                </a:solidFill>
                <a:effectLst>
                  <a:reflection blurRad="6350" stA="55000" endA="300" endPos="45500" dir="5400000" sy="-10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3C</a:t>
            </a:r>
            <a:r>
              <a:rPr lang="zh-TW" altLang="en-US" dirty="0">
                <a:ln>
                  <a:solidFill>
                    <a:sysClr val="windowText" lastClr="000000"/>
                  </a:solidFill>
                </a:ln>
                <a:solidFill>
                  <a:srgbClr val="CCCCFF"/>
                </a:solidFill>
                <a:effectLst>
                  <a:reflection blurRad="6350" stA="55000" endA="300" endPos="45500" dir="5400000" sy="-10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4064912" y="2868802"/>
            <a:ext cx="6916336" cy="1771600"/>
          </a:xfrm>
        </p:spPr>
        <p:txBody>
          <a:bodyPr rtlCol="0">
            <a:scene3d>
              <a:camera prst="isometricOffAxis1Right"/>
              <a:lightRig rig="threePt" dir="t"/>
            </a:scene3d>
          </a:bodyPr>
          <a:lstStyle/>
          <a:p>
            <a:r>
              <a:rPr lang="zh-TW" altLang="en-US" dirty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護眼有一套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3080" y="3456317"/>
            <a:ext cx="1328226" cy="236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63475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6600" dirty="0">
                <a:ln>
                  <a:solidFill>
                    <a:sysClr val="windowText" lastClr="000000"/>
                  </a:solidFill>
                </a:ln>
                <a:solidFill>
                  <a:srgbClr val="CCCC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護眼有一套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打電腦、看電視、滑手機等，每天使用少於</a:t>
            </a:r>
            <a:r>
              <a:rPr lang="en-US" altLang="zh-TW" sz="4000" dirty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2</a:t>
            </a:r>
            <a:r>
              <a:rPr lang="zh-TW" altLang="en-US" sz="4000" dirty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小時</a:t>
            </a:r>
          </a:p>
          <a:p>
            <a:r>
              <a:rPr lang="zh-TW" altLang="en-US" sz="4000" dirty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使用</a:t>
            </a:r>
            <a:r>
              <a:rPr lang="en-US" altLang="zh-TW" sz="4000" dirty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30</a:t>
            </a:r>
            <a:r>
              <a:rPr lang="zh-TW" altLang="en-US" sz="4000" dirty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分鐘，休息</a:t>
            </a:r>
            <a:r>
              <a:rPr lang="en-US" altLang="zh-TW" sz="4000" dirty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10</a:t>
            </a:r>
            <a:r>
              <a:rPr lang="zh-TW" altLang="en-US" sz="4000" dirty="0">
                <a:ln>
                  <a:solidFill>
                    <a:sysClr val="windowText" lastClr="000000"/>
                  </a:solidFill>
                </a:ln>
                <a:solidFill>
                  <a:schemeClr val="bg2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6753" y="3736290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410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5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orient="vert"/>
          </p:nvPr>
        </p:nvSpPr>
        <p:spPr>
          <a:xfrm>
            <a:off x="5172891" y="592666"/>
            <a:ext cx="7393577" cy="2374669"/>
          </a:xfrm>
        </p:spPr>
        <p:txBody>
          <a:bodyPr>
            <a:normAutofit/>
          </a:bodyPr>
          <a:lstStyle/>
          <a:p>
            <a:r>
              <a:rPr lang="zh-TW" altLang="en-US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/>
            </a:r>
            <a:br>
              <a:rPr lang="zh-TW" altLang="en-US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endParaRPr lang="zh-TW" altLang="en-US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4" name="直排文字版面配置區 3"/>
          <p:cNvSpPr>
            <a:spLocks noGrp="1"/>
          </p:cNvSpPr>
          <p:nvPr>
            <p:ph type="body" orient="vert" idx="1"/>
          </p:nvPr>
        </p:nvSpPr>
        <p:spPr>
          <a:xfrm>
            <a:off x="1802674" y="592666"/>
            <a:ext cx="7734300" cy="557953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zh-TW" altLang="en-US" sz="6600" dirty="0">
              <a:ln>
                <a:solidFill>
                  <a:sysClr val="windowText" lastClr="000000"/>
                </a:solidFill>
              </a:ln>
              <a:solidFill>
                <a:srgbClr val="CCCCFF"/>
              </a:solidFill>
              <a:effectLst>
                <a:reflection blurRad="6350" stA="55000" endA="300" endPos="45500" dir="5400000" sy="-100000" algn="bl" rotWithShape="0"/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pPr marL="45720" indent="0">
              <a:buNone/>
            </a:pPr>
            <a:endParaRPr lang="zh-TW" altLang="en-US" sz="6600" dirty="0">
              <a:ln>
                <a:solidFill>
                  <a:sysClr val="windowText" lastClr="000000"/>
                </a:solidFill>
              </a:ln>
              <a:solidFill>
                <a:srgbClr val="CCCCFF"/>
              </a:solidFill>
              <a:effectLst>
                <a:reflection blurRad="6350" stA="55000" endA="300" endPos="45500" dir="5400000" sy="-100000" algn="bl" rotWithShape="0"/>
              </a:effectLst>
              <a:latin typeface="清松手寫體2" panose="00000500000000000000" pitchFamily="2" charset="-120"/>
              <a:ea typeface="清松手寫體2" panose="00000500000000000000" pitchFamily="2" charset="-120"/>
              <a:cs typeface="+mj-cs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651462" y="348839"/>
            <a:ext cx="6096000" cy="286232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zh-TW" altLang="en-US" sz="7200" dirty="0">
                <a:solidFill>
                  <a:srgbClr val="CCCCFF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光線要充足</a:t>
            </a:r>
          </a:p>
          <a:p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燈光充足、不閃爍</a:t>
            </a:r>
          </a:p>
          <a:p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不關燈或在昏暗環境使用</a:t>
            </a:r>
            <a:r>
              <a:rPr lang="en-US" altLang="zh-TW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3</a:t>
            </a:r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Ｃ，對比變強很傷眼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3835" y="2239743"/>
            <a:ext cx="5218260" cy="4244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135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17 0 C 0.025 0 0.034 -0.014 0.042 -0.016 C 0.048 -0.016 0.059 -0.003 0.064 -0.003 C 0.071 -0.003 0.078 -0.007 0.091 -0.007 L 0.1 -0.162 L 0.11 0.025 L 0.122 0 L 0.132 -0.007 L 0.156 -0.001 C 0.167 -0.004 0.176 -0.017 0.187 -0.022 C 0.191 -0.023 0.2 -0.024 0.206 -0.022 C 0.212 -0.02 0.217 -0.006 0.219 -0.005 C 0.222 -0.001 0.229 -0.005 0.233 -0.003 L 0.239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600" dirty="0">
                <a:ln>
                  <a:solidFill>
                    <a:sysClr val="windowText" lastClr="000000"/>
                  </a:solidFill>
                </a:ln>
                <a:solidFill>
                  <a:srgbClr val="CCCCFF"/>
                </a:solidFill>
                <a:effectLst>
                  <a:reflection blurRad="6350" stA="55000" endA="300" endPos="45500" dir="5400000" sy="-10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/>
            </a:r>
            <a:br>
              <a:rPr lang="zh-TW" altLang="en-US" sz="6600" dirty="0">
                <a:ln>
                  <a:solidFill>
                    <a:sysClr val="windowText" lastClr="000000"/>
                  </a:solidFill>
                </a:ln>
                <a:solidFill>
                  <a:srgbClr val="CCCCFF"/>
                </a:solidFill>
                <a:effectLst>
                  <a:reflection blurRad="6350" stA="55000" endA="300" endPos="45500" dir="5400000" sy="-10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endParaRPr lang="zh-TW" altLang="en-US" sz="6600" dirty="0">
              <a:ln>
                <a:solidFill>
                  <a:sysClr val="windowText" lastClr="000000"/>
                </a:solidFill>
              </a:ln>
              <a:solidFill>
                <a:srgbClr val="CCCCFF"/>
              </a:solidFill>
              <a:effectLst>
                <a:reflection blurRad="6350" stA="55000" endA="300" endPos="45500" dir="5400000" sy="-100000" algn="bl" rotWithShape="0"/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136073" y="279553"/>
            <a:ext cx="6096000" cy="295465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TW" altLang="en-US" sz="6600" dirty="0">
                <a:solidFill>
                  <a:srgbClr val="CCCCFF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戶外活動不可少</a:t>
            </a:r>
          </a:p>
          <a:p>
            <a:r>
              <a:rPr lang="zh-TW" altLang="en-US" sz="4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多接觸大自然，多看遠方，可預防近視</a:t>
            </a:r>
          </a:p>
          <a:p>
            <a:r>
              <a:rPr lang="zh-TW" altLang="en-US" sz="4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每天戶外運動，最少</a:t>
            </a:r>
            <a:r>
              <a:rPr lang="en-US" altLang="zh-TW" sz="4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1</a:t>
            </a:r>
            <a:r>
              <a:rPr lang="zh-TW" altLang="en-US" sz="4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7980" y="2800360"/>
            <a:ext cx="5164307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862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72 0.058 0.1 0.152 0.077 0.238 C -0.015 0.233 -0.093 0.173 -0.125 0.091 C -0.047 0.04 0.051 0.043 0.125 0.091 C 0.092 0.178 0.011 0.233 -0.077 0.238 C -0.101 0.148 -0.068 0.056 0 0 Z" pathEditMode="relative" ptsTypes="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7 -0.01 0.014 -0.021 0.021 -0.035 C 0.04 -0.075 0.045 -0.114 0.031 -0.12 C 0.017 -0.127 -0.01 -0.099 -0.029 -0.059 C -0.039 -0.038 -0.045 -0.018 -0.047 -0.003 C -0.05 0.009 -0.051 0.021 -0.051 0.035 C -0.051 0.08 -0.038 0.117 -0.023 0.117 C -0.008 0.117 0.005 0.08 0.005 0.035 C 0.005 0.014 0.002 -0.006 -0.003 -0.02 C -0.005 -0.032 -0.01 -0.045 -0.016 -0.058 C -0.036 -0.099 -0.063 -0.127 -0.077 -0.12 C -0.091 -0.113 -0.086 -0.075 -0.066 -0.034 C -0.058 -0.015 -0.047 0.001 -0.036 0.012 C -0.028 0.022 -0.019 0.031 -0.007 0.04 C 0.029 0.069 0.065 0.082 0.075 0.07 C 0.084 0.058 0.064 0.025 0.028 -0.003 C 0.013 -0.015 -0.003 -0.024 -0.016 -0.03 C -0.028 -0.036 -0.043 -0.041 -0.059 -0.044 C -0.103 -0.054 -0.141 -0.051 -0.144 -0.035 C -0.148 -0.02 -0.115 0 -0.071 0.01 C -0.051 0.014 -0.032 0.016 -0.017 0.015 C -0.004 0.015 0.01 0.013 0.025 0.01 C 0.069 0 0.102 -0.021 0.098 -0.036 C 0.095 -0.051 0.057 -0.055 0.013 -0.045 C -0.008 -0.04 -0.027 -0.033 -0.04 -0.025 C -0.051 -0.019 -0.062 -0.012 -0.074 -0.003 C -0.109 0.026 -0.13 0.058 -0.12 0.07 C -0.111 0.082 -0.074 0.069 -0.039 0.041 C -0.022 0.027 -0.008 0.013 0 0 Z" pathEditMode="relative" ptsTypes="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2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7 -0.01 0.014 -0.021 0.021 -0.035 C 0.04 -0.075 0.045 -0.114 0.031 -0.12 C 0.017 -0.127 -0.01 -0.099 -0.029 -0.059 C -0.039 -0.038 -0.045 -0.018 -0.047 -0.003 C -0.05 0.009 -0.051 0.021 -0.051 0.035 C -0.051 0.08 -0.038 0.117 -0.023 0.117 C -0.008 0.117 0.005 0.08 0.005 0.035 C 0.005 0.014 0.002 -0.006 -0.003 -0.02 C -0.005 -0.032 -0.01 -0.045 -0.016 -0.058 C -0.036 -0.099 -0.063 -0.127 -0.077 -0.12 C -0.091 -0.113 -0.086 -0.075 -0.066 -0.034 C -0.058 -0.015 -0.047 0.001 -0.036 0.012 C -0.028 0.022 -0.019 0.031 -0.007 0.04 C 0.029 0.069 0.065 0.082 0.075 0.07 C 0.084 0.058 0.064 0.025 0.028 -0.003 C 0.013 -0.015 -0.003 -0.024 -0.016 -0.03 C -0.028 -0.036 -0.043 -0.041 -0.059 -0.044 C -0.103 -0.054 -0.141 -0.051 -0.144 -0.035 C -0.148 -0.02 -0.115 0 -0.071 0.01 C -0.051 0.014 -0.032 0.016 -0.017 0.015 C -0.004 0.015 0.01 0.013 0.025 0.01 C 0.069 0 0.102 -0.021 0.098 -0.036 C 0.095 -0.051 0.057 -0.055 0.013 -0.045 C -0.008 -0.04 -0.027 -0.033 -0.04 -0.025 C -0.051 -0.019 -0.062 -0.012 -0.074 -0.003 C -0.109 0.026 -0.13 0.058 -0.12 0.07 C -0.111 0.082 -0.074 0.069 -0.039 0.041 C -0.022 0.027 -0.008 0.013 0 0 Z" pathEditMode="relative" ptsTypes="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microsoft.com/office/2006/metadata/properties"/>
    <ds:schemaRef ds:uri="http://schemas.microsoft.com/office/2006/documentManagement/types"/>
    <ds:schemaRef ds:uri="40262f94-9f35-4ac3-9a90-690165a166b7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55</TotalTime>
  <Words>78</Words>
  <Application>Microsoft Office PowerPoint</Application>
  <PresentationFormat>寬螢幕</PresentationFormat>
  <Paragraphs>14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清松手寫體2</vt:lpstr>
      <vt:lpstr>細明體</vt:lpstr>
      <vt:lpstr>Arial</vt:lpstr>
      <vt:lpstr>返校 16x9</vt:lpstr>
      <vt:lpstr>搶救3C惡視力</vt:lpstr>
      <vt:lpstr>護眼有一套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7</cp:revision>
  <dcterms:created xsi:type="dcterms:W3CDTF">2021-10-04T03:32:00Z</dcterms:created>
  <dcterms:modified xsi:type="dcterms:W3CDTF">2021-10-18T03:59:35Z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