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66FF33"/>
    <a:srgbClr val="FF6600"/>
    <a:srgbClr val="9966FF"/>
    <a:srgbClr val="3333FF"/>
    <a:srgbClr val="FF5050"/>
    <a:srgbClr val="FFFF66"/>
    <a:srgbClr val="9933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47539" y="0"/>
            <a:ext cx="9780678" cy="1920240"/>
          </a:xfrm>
        </p:spPr>
        <p:txBody>
          <a:bodyPr rtlCol="0"/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66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搶救</a:t>
            </a:r>
            <a:r>
              <a:rPr lang="en-US" altLang="zh-TW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66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3C</a:t>
            </a: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66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682643" y="2189534"/>
            <a:ext cx="6916336" cy="1023929"/>
          </a:xfrm>
        </p:spPr>
        <p:txBody>
          <a:bodyPr rtlCol="0"/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933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6716" y="1743891"/>
            <a:ext cx="224150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131161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7200" b="1" dirty="0">
                <a:ln w="13462">
                  <a:solidFill>
                    <a:srgbClr val="9966FF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文鼎中特毛楷" panose="020B0609010101010101" pitchFamily="49" charset="-120"/>
                <a:ea typeface="文鼎中特毛楷" panose="020B0609010101010101" pitchFamily="49" charset="-120"/>
              </a:rPr>
              <a:t>限時使用</a:t>
            </a:r>
            <a:r>
              <a:rPr lang="en-US" altLang="zh-TW" sz="7200" b="1" dirty="0">
                <a:ln w="13462">
                  <a:solidFill>
                    <a:srgbClr val="9966FF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文鼎中特毛楷" panose="020B0609010101010101" pitchFamily="49" charset="-120"/>
                <a:ea typeface="文鼎中特毛楷" panose="020B0609010101010101" pitchFamily="49" charset="-120"/>
              </a:rPr>
              <a:t>3C</a:t>
            </a:r>
            <a:endParaRPr lang="zh-TW" altLang="en-US" sz="7200" b="1" dirty="0">
              <a:ln w="13462">
                <a:solidFill>
                  <a:srgbClr val="9966FF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1"/>
            <a:ext cx="6296079" cy="2237014"/>
          </a:xfrm>
        </p:spPr>
        <p:txBody>
          <a:bodyPr>
            <a:normAutofit/>
          </a:bodyPr>
          <a:lstStyle/>
          <a:p>
            <a:r>
              <a:rPr lang="zh-TW" altLang="en-US" sz="3600" b="1" dirty="0" smtClean="0">
                <a:ln w="12700">
                  <a:solidFill>
                    <a:srgbClr val="000099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粗魏碑" panose="020B0609010101010101" pitchFamily="49" charset="-120"/>
                <a:ea typeface="文鼎粗魏碑" panose="020B0609010101010101" pitchFamily="49" charset="-120"/>
              </a:rPr>
              <a:t>打電腦、看電視、滑手機等，每天使用少於</a:t>
            </a:r>
            <a:r>
              <a:rPr lang="en-US" altLang="zh-TW" sz="3600" b="1" dirty="0" smtClean="0">
                <a:ln w="12700">
                  <a:solidFill>
                    <a:srgbClr val="000099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粗魏碑" panose="020B0609010101010101" pitchFamily="49" charset="-120"/>
                <a:ea typeface="文鼎粗魏碑" panose="020B0609010101010101" pitchFamily="49" charset="-120"/>
              </a:rPr>
              <a:t>2</a:t>
            </a:r>
            <a:r>
              <a:rPr lang="zh-TW" altLang="en-US" sz="3600" b="1" dirty="0" smtClean="0">
                <a:ln w="12700">
                  <a:solidFill>
                    <a:srgbClr val="000099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粗魏碑" panose="020B0609010101010101" pitchFamily="49" charset="-120"/>
                <a:ea typeface="文鼎粗魏碑" panose="020B0609010101010101" pitchFamily="49" charset="-120"/>
              </a:rPr>
              <a:t>小時</a:t>
            </a:r>
          </a:p>
          <a:p>
            <a:r>
              <a:rPr lang="zh-TW" altLang="en-US" sz="3600" b="1" dirty="0" smtClean="0">
                <a:ln w="12700">
                  <a:solidFill>
                    <a:srgbClr val="000099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粗魏碑" panose="020B0609010101010101" pitchFamily="49" charset="-120"/>
                <a:ea typeface="文鼎粗魏碑" panose="020B0609010101010101" pitchFamily="49" charset="-120"/>
              </a:rPr>
              <a:t>使用</a:t>
            </a:r>
            <a:r>
              <a:rPr lang="en-US" altLang="zh-TW" sz="3600" b="1" dirty="0" smtClean="0">
                <a:ln w="12700">
                  <a:solidFill>
                    <a:srgbClr val="000099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粗魏碑" panose="020B0609010101010101" pitchFamily="49" charset="-120"/>
                <a:ea typeface="文鼎粗魏碑" panose="020B0609010101010101" pitchFamily="49" charset="-120"/>
              </a:rPr>
              <a:t>30</a:t>
            </a:r>
            <a:r>
              <a:rPr lang="zh-TW" altLang="en-US" sz="3600" b="1" dirty="0" smtClean="0">
                <a:ln w="12700">
                  <a:solidFill>
                    <a:srgbClr val="000099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粗魏碑" panose="020B0609010101010101" pitchFamily="49" charset="-120"/>
                <a:ea typeface="文鼎粗魏碑" panose="020B0609010101010101" pitchFamily="49" charset="-120"/>
              </a:rPr>
              <a:t>分鐘，休息</a:t>
            </a:r>
            <a:r>
              <a:rPr lang="en-US" altLang="zh-TW" sz="3600" b="1" dirty="0" smtClean="0">
                <a:ln w="12700">
                  <a:solidFill>
                    <a:srgbClr val="000099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粗魏碑" panose="020B0609010101010101" pitchFamily="49" charset="-120"/>
                <a:ea typeface="文鼎粗魏碑" panose="020B0609010101010101" pitchFamily="49" charset="-120"/>
              </a:rPr>
              <a:t>10</a:t>
            </a:r>
            <a:r>
              <a:rPr lang="zh-TW" altLang="en-US" sz="3600" b="1" dirty="0" smtClean="0">
                <a:ln w="12700">
                  <a:solidFill>
                    <a:srgbClr val="000099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粗魏碑" panose="020B0609010101010101" pitchFamily="49" charset="-120"/>
                <a:ea typeface="文鼎粗魏碑" panose="020B0609010101010101" pitchFamily="49" charset="-120"/>
              </a:rPr>
              <a:t>分鐘</a:t>
            </a:r>
            <a:endParaRPr lang="zh-TW" altLang="en-US" sz="3600" b="1" dirty="0">
              <a:ln w="12700">
                <a:solidFill>
                  <a:srgbClr val="000099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文鼎粗魏碑" panose="020B0609010101010101" pitchFamily="49" charset="-120"/>
              <a:ea typeface="文鼎粗魏碑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918" y="3283676"/>
            <a:ext cx="4800334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607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b="1" dirty="0">
                <a:ln w="13462">
                  <a:solidFill>
                    <a:srgbClr val="9966FF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5551497" cy="2223951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n w="12700">
                  <a:solidFill>
                    <a:srgbClr val="000099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粗魏碑" panose="020B0609010101010101" pitchFamily="49" charset="-120"/>
                <a:ea typeface="文鼎粗魏碑" panose="020B0609010101010101" pitchFamily="49" charset="-120"/>
              </a:rPr>
              <a:t>燈光充足、不閃爍</a:t>
            </a:r>
          </a:p>
          <a:p>
            <a:r>
              <a:rPr lang="zh-TW" altLang="en-US" sz="3600" b="1" dirty="0">
                <a:ln w="12700">
                  <a:solidFill>
                    <a:srgbClr val="000099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粗魏碑" panose="020B0609010101010101" pitchFamily="49" charset="-120"/>
                <a:ea typeface="文鼎粗魏碑" panose="020B0609010101010101" pitchFamily="49" charset="-120"/>
              </a:rPr>
              <a:t>不關燈或在昏暗環境使用</a:t>
            </a:r>
            <a:r>
              <a:rPr lang="en-US" altLang="zh-TW" sz="3600" b="1" dirty="0">
                <a:ln w="12700">
                  <a:solidFill>
                    <a:srgbClr val="000099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粗魏碑" panose="020B0609010101010101" pitchFamily="49" charset="-120"/>
                <a:ea typeface="文鼎粗魏碑" panose="020B0609010101010101" pitchFamily="49" charset="-120"/>
              </a:rPr>
              <a:t>3</a:t>
            </a:r>
            <a:r>
              <a:rPr lang="zh-TW" altLang="en-US" sz="3600" b="1" dirty="0">
                <a:ln w="12700">
                  <a:solidFill>
                    <a:srgbClr val="000099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粗魏碑" panose="020B0609010101010101" pitchFamily="49" charset="-120"/>
                <a:ea typeface="文鼎粗魏碑" panose="020B0609010101010101" pitchFamily="49" charset="-12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1545" y="1485900"/>
            <a:ext cx="4706832" cy="3828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405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b="1" dirty="0">
                <a:ln w="13462">
                  <a:solidFill>
                    <a:srgbClr val="9966FF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戶外活動不可少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1528572" y="1485901"/>
            <a:ext cx="6047885" cy="2237014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n w="12700">
                  <a:solidFill>
                    <a:srgbClr val="000099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粗魏碑" panose="020B0609010101010101" pitchFamily="49" charset="-120"/>
                <a:ea typeface="文鼎粗魏碑" panose="020B0609010101010101" pitchFamily="49" charset="-120"/>
              </a:rPr>
              <a:t>多接觸大自然，多看遠方，可預防近視</a:t>
            </a:r>
          </a:p>
          <a:p>
            <a:r>
              <a:rPr lang="zh-TW" altLang="en-US" sz="3600" b="1" dirty="0">
                <a:ln w="12700">
                  <a:solidFill>
                    <a:srgbClr val="000099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粗魏碑" panose="020B0609010101010101" pitchFamily="49" charset="-120"/>
                <a:ea typeface="文鼎粗魏碑" panose="020B0609010101010101" pitchFamily="49" charset="-120"/>
              </a:rPr>
              <a:t>每天戶外運動，最少</a:t>
            </a:r>
            <a:r>
              <a:rPr lang="en-US" altLang="zh-TW" sz="3600" b="1" dirty="0">
                <a:ln w="12700">
                  <a:solidFill>
                    <a:srgbClr val="000099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粗魏碑" panose="020B0609010101010101" pitchFamily="49" charset="-120"/>
                <a:ea typeface="文鼎粗魏碑" panose="020B0609010101010101" pitchFamily="49" charset="-120"/>
              </a:rPr>
              <a:t>1</a:t>
            </a:r>
            <a:r>
              <a:rPr lang="zh-TW" altLang="en-US" sz="3600" b="1" dirty="0">
                <a:ln w="12700">
                  <a:solidFill>
                    <a:srgbClr val="000099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粗魏碑" panose="020B0609010101010101" pitchFamily="49" charset="-120"/>
                <a:ea typeface="文鼎粗魏碑" panose="020B0609010101010101" pitchFamily="49" charset="-120"/>
              </a:rPr>
              <a:t>小時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2163" y="2604408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176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56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文鼎中特毛楷</vt:lpstr>
      <vt:lpstr>文鼎粗魏碑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2021-10-04T03:32:43Z</dcterms:created>
  <dcterms:modified xsi:type="dcterms:W3CDTF">2021-10-18T03:59:40Z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