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3"/>
    <a:srgbClr val="186838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19"/>
            <a:ext cx="5273992" cy="853883"/>
          </a:xfrm>
        </p:spPr>
        <p:txBody>
          <a:bodyPr rtlCol="0">
            <a:normAutofit fontScale="90000"/>
          </a:bodyPr>
          <a:lstStyle/>
          <a:p>
            <a:pPr rtl="0"/>
            <a:r>
              <a:rPr lang="zh-TW" altLang="en-US" dirty="0" smtClean="0">
                <a:ln w="0"/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搶救</a:t>
            </a:r>
            <a:r>
              <a:rPr lang="en-US" altLang="zh-TW" dirty="0" smtClean="0">
                <a:ln w="0"/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3C</a:t>
            </a:r>
            <a:r>
              <a:rPr lang="zh-TW" altLang="en-US" dirty="0" smtClean="0">
                <a:ln w="0"/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惡視力</a:t>
            </a:r>
            <a:endParaRPr lang="zh-TW" altLang="en-US" dirty="0">
              <a:ln w="0"/>
              <a:solidFill>
                <a:srgbClr val="FFFF00"/>
              </a:solidFill>
              <a:effectLst>
                <a:reflection blurRad="6350" stA="53000" endA="300" endPos="35500" dir="5400000" sy="-90000" algn="bl" rotWithShape="0"/>
              </a:effectLst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 rot="10800000" flipV="1">
            <a:off x="3631943" y="1018902"/>
            <a:ext cx="3372682" cy="966651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solidFill>
                  <a:srgbClr val="008003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230332"/>
            <a:ext cx="2664823" cy="16424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021" y="2312705"/>
            <a:ext cx="2041991" cy="34866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280" y="2282228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33074" y="183412"/>
            <a:ext cx="2499360" cy="1233424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  <a:endParaRPr lang="zh-TW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33074" y="1416836"/>
            <a:ext cx="4271337" cy="4152901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00B050"/>
                </a:solidFill>
              </a:rPr>
              <a:t>打電腦、看電視、滑手機等，</a:t>
            </a:r>
            <a:r>
              <a:rPr lang="zh-TW" altLang="en-US" sz="4800" dirty="0">
                <a:solidFill>
                  <a:srgbClr val="FF0000"/>
                </a:solidFill>
              </a:rPr>
              <a:t>每天使用少於</a:t>
            </a:r>
            <a:r>
              <a:rPr lang="en-US" altLang="zh-TW" sz="4800" dirty="0">
                <a:solidFill>
                  <a:srgbClr val="FF0000"/>
                </a:solidFill>
              </a:rPr>
              <a:t>2</a:t>
            </a:r>
            <a:r>
              <a:rPr lang="zh-TW" altLang="en-US" sz="4800" dirty="0">
                <a:solidFill>
                  <a:srgbClr val="FF0000"/>
                </a:solidFill>
              </a:rPr>
              <a:t>小時</a:t>
            </a:r>
          </a:p>
          <a:p>
            <a:r>
              <a:rPr lang="zh-TW" altLang="en-US" sz="3200" dirty="0" smtClean="0">
                <a:solidFill>
                  <a:srgbClr val="008003"/>
                </a:solidFill>
              </a:rPr>
              <a:t>使用</a:t>
            </a:r>
            <a:r>
              <a:rPr lang="en-US" altLang="zh-TW" sz="3200" dirty="0" smtClean="0">
                <a:solidFill>
                  <a:srgbClr val="008003"/>
                </a:solidFill>
              </a:rPr>
              <a:t>30</a:t>
            </a:r>
            <a:r>
              <a:rPr lang="zh-TW" altLang="en-US" sz="3200" dirty="0" smtClean="0">
                <a:solidFill>
                  <a:srgbClr val="008003"/>
                </a:solidFill>
              </a:rPr>
              <a:t>分鐘，休息</a:t>
            </a:r>
            <a:r>
              <a:rPr lang="en-US" altLang="zh-TW" sz="3200" dirty="0" smtClean="0">
                <a:solidFill>
                  <a:srgbClr val="008003"/>
                </a:solidFill>
              </a:rPr>
              <a:t>10</a:t>
            </a:r>
            <a:r>
              <a:rPr lang="zh-TW" altLang="en-US" sz="3200" dirty="0" smtClean="0">
                <a:solidFill>
                  <a:srgbClr val="008003"/>
                </a:solidFill>
              </a:rPr>
              <a:t>分鐘</a:t>
            </a:r>
            <a:endParaRPr lang="zh-TW" altLang="en-US" sz="3200" dirty="0">
              <a:solidFill>
                <a:srgbClr val="008003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0401" y="3653998"/>
            <a:ext cx="6431837" cy="273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19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7943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光線要</a:t>
            </a:r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充足</a:t>
            </a:r>
            <a:endParaRPr lang="zh-TW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97943" y="1485900"/>
            <a:ext cx="3918640" cy="2850969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4800" dirty="0">
                <a:solidFill>
                  <a:srgbClr val="FF0000"/>
                </a:solidFill>
              </a:rPr>
              <a:t>燈光充足、不閃爍</a:t>
            </a:r>
            <a:br>
              <a:rPr lang="zh-TW" altLang="en-US" sz="4800" dirty="0">
                <a:solidFill>
                  <a:srgbClr val="FF0000"/>
                </a:solidFill>
              </a:rPr>
            </a:br>
            <a:r>
              <a:rPr lang="zh-TW" altLang="en-US" sz="4800" dirty="0">
                <a:solidFill>
                  <a:srgbClr val="FF0000"/>
                </a:solidFill>
              </a:rPr>
              <a:t>不關燈或在昏暗環境</a:t>
            </a:r>
            <a:r>
              <a:rPr lang="zh-TW" altLang="en-US" sz="3200" dirty="0">
                <a:solidFill>
                  <a:srgbClr val="7030A0"/>
                </a:solidFill>
              </a:rPr>
              <a:t>使用</a:t>
            </a:r>
            <a:r>
              <a:rPr lang="en-US" altLang="zh-TW" sz="3200" dirty="0">
                <a:solidFill>
                  <a:srgbClr val="7030A0"/>
                </a:solidFill>
              </a:rPr>
              <a:t>3</a:t>
            </a:r>
            <a:r>
              <a:rPr lang="zh-TW" altLang="en-US" sz="3200" dirty="0">
                <a:solidFill>
                  <a:srgbClr val="7030A0"/>
                </a:solidFill>
              </a:rPr>
              <a:t>Ｃ，對比變強很傷眼</a:t>
            </a:r>
            <a:br>
              <a:rPr lang="zh-TW" altLang="en-US" sz="3200" dirty="0">
                <a:solidFill>
                  <a:srgbClr val="7030A0"/>
                </a:solidFill>
              </a:rPr>
            </a:br>
            <a:endParaRPr lang="zh-TW" altLang="en-US" sz="3200" dirty="0">
              <a:solidFill>
                <a:srgbClr val="7030A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710" y="3808338"/>
            <a:ext cx="3657298" cy="193227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917" y="3509242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26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6880" y="22635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4793851" cy="219782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200" dirty="0"/>
              <a:t>多接觸大自然，</a:t>
            </a:r>
            <a:r>
              <a:rPr lang="zh-TW" altLang="en-US" sz="4000" dirty="0">
                <a:solidFill>
                  <a:srgbClr val="FF0000"/>
                </a:solidFill>
              </a:rPr>
              <a:t>多看遠方，可預防近視</a:t>
            </a:r>
            <a:r>
              <a:rPr lang="zh-TW" altLang="en-US" sz="4000" dirty="0"/>
              <a:t/>
            </a:r>
            <a:br>
              <a:rPr lang="zh-TW" altLang="en-US" sz="4000" dirty="0"/>
            </a:br>
            <a:r>
              <a:rPr lang="zh-TW" altLang="en-US" sz="4000" dirty="0">
                <a:solidFill>
                  <a:srgbClr val="FF0000"/>
                </a:solidFill>
              </a:rPr>
              <a:t>每天戶外運動，最少</a:t>
            </a:r>
            <a:r>
              <a:rPr lang="en-US" altLang="zh-TW" sz="4000" dirty="0">
                <a:solidFill>
                  <a:srgbClr val="FF0000"/>
                </a:solidFill>
              </a:rPr>
              <a:t>1</a:t>
            </a:r>
            <a:r>
              <a:rPr lang="zh-TW" altLang="en-US" sz="4000" dirty="0">
                <a:solidFill>
                  <a:srgbClr val="FF0000"/>
                </a:solidFill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406" y="214766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48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55</TotalTime>
  <Words>80</Words>
  <Application>Microsoft Office PowerPoint</Application>
  <PresentationFormat>寬螢幕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文鼎中特圓</vt:lpstr>
      <vt:lpstr>文鼎新藝體</vt:lpstr>
      <vt:lpstr>細明體</vt:lpstr>
      <vt:lpstr>Arial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2021-10-04T03:32:00Z</dcterms:created>
  <dcterms:modified xsi:type="dcterms:W3CDTF">2021-10-18T04:00:09Z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