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5274" autoAdjust="0"/>
  </p:normalViewPr>
  <p:slideViewPr>
    <p:cSldViewPr snapToGrid="0">
      <p:cViewPr varScale="1">
        <p:scale>
          <a:sx n="85" d="100"/>
          <a:sy n="85" d="100"/>
        </p:scale>
        <p:origin x="138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1-10-18T03:41:59.079"/>
    </inkml:context>
    <inkml:brush xml:id="br0">
      <inkml:brushProperty name="width" value="0.04667" units="cm"/>
      <inkml:brushProperty name="height" value="0.04667" units="cm"/>
      <inkml:brushProperty name="color" value="#808080"/>
    </inkml:brush>
  </inkml:definitions>
  <inkml:traceGroup>
    <inkml:annotationXML>
      <emma:emma xmlns:emma="http://www.w3.org/2003/04/emma" version="1.0">
        <emma:interpretation id="{9720596D-C58A-427D-8DF0-C6B641273742}" emma:medium="tactile" emma:mode="ink">
          <msink:context xmlns:msink="http://schemas.microsoft.com/ink/2010/main" type="inkDrawing" rotatedBoundingBox="3627,3804 4535,3726 4538,3770 3631,3849" shapeName="None"/>
        </emma:interpretation>
      </emma:emma>
    </inkml:annotationXML>
    <inkml:trace contextRef="#ctx0" brushRef="#br0">907 1259 234,'-72'11'16,"-74"25"-16,-71 0 15,72-36-15,36 0 16,72 0-16,-35 0 16,36 0-16,-1 0 15,1 0 17</inkml:trace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customXml" Target="../ink/ink1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472253" y="1366575"/>
            <a:ext cx="5541117" cy="966650"/>
          </a:xfrm>
        </p:spPr>
        <p:txBody>
          <a:bodyPr rtlCol="0">
            <a:normAutofit fontScale="90000"/>
          </a:bodyPr>
          <a:lstStyle/>
          <a:p>
            <a:pPr algn="l"/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文鼎中特明" panose="020B0609010101010101" pitchFamily="49" charset="-120"/>
                <a:ea typeface="文鼎中特明" panose="020B0609010101010101" pitchFamily="49" charset="-120"/>
              </a:rPr>
              <a:t>搶救</a:t>
            </a:r>
            <a:r>
              <a:rPr lang="en-US" altLang="zh-TW" dirty="0">
                <a:solidFill>
                  <a:schemeClr val="bg2">
                    <a:lumMod val="25000"/>
                  </a:schemeClr>
                </a:solidFill>
                <a:latin typeface="文鼎中特明" panose="020B0609010101010101" pitchFamily="49" charset="-120"/>
                <a:ea typeface="文鼎中特明" panose="020B0609010101010101" pitchFamily="49" charset="-120"/>
              </a:rPr>
              <a:t>3C</a:t>
            </a:r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文鼎中特明" panose="020B0609010101010101" pitchFamily="49" charset="-120"/>
                <a:ea typeface="文鼎中特明" panose="020B0609010101010101" pitchFamily="49" charset="-120"/>
              </a:rPr>
              <a:t>惡</a:t>
            </a:r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文鼎中特明" panose="020B0609010101010101" pitchFamily="49" charset="-120"/>
                <a:ea typeface="文鼎中特明" panose="020B0609010101010101" pitchFamily="49" charset="-120"/>
              </a:rPr>
              <a:t>視力</a:t>
            </a:r>
            <a:endParaRPr lang="zh-TW" altLang="en-US" dirty="0">
              <a:solidFill>
                <a:schemeClr val="bg2">
                  <a:lumMod val="25000"/>
                </a:schemeClr>
              </a:solidFill>
              <a:latin typeface="文鼎中特明" panose="020B0609010101010101" pitchFamily="49" charset="-120"/>
              <a:ea typeface="文鼎中特明" panose="020B0609010101010101" pitchFamily="49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675420" y="2372414"/>
            <a:ext cx="6916336" cy="1771600"/>
          </a:xfrm>
        </p:spPr>
        <p:txBody>
          <a:bodyPr rtlCol="0"/>
          <a:lstStyle/>
          <a:p>
            <a:r>
              <a:rPr lang="zh-TW" altLang="en-US" dirty="0">
                <a:solidFill>
                  <a:srgbClr val="92D050"/>
                </a:solidFill>
              </a:rPr>
              <a:t>護眼</a:t>
            </a:r>
            <a:r>
              <a:rPr lang="zh-TW" altLang="en-US" dirty="0" smtClean="0">
                <a:solidFill>
                  <a:srgbClr val="92D050"/>
                </a:solidFill>
              </a:rPr>
              <a:t>有一套</a:t>
            </a:r>
            <a:endParaRPr lang="zh-TW" altLang="en-US" dirty="0">
              <a:solidFill>
                <a:srgbClr val="92D050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7" name="筆跡 16"/>
              <p14:cNvContentPartPr/>
              <p14:nvPr/>
            </p14:nvContentPartPr>
            <p14:xfrm>
              <a:off x="1306286" y="1341669"/>
              <a:ext cx="326880" cy="30240"/>
            </p14:xfrm>
          </p:contentPart>
        </mc:Choice>
        <mc:Fallback>
          <p:pic>
            <p:nvPicPr>
              <p:cNvPr id="17" name="筆跡 1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98006" y="1333389"/>
                <a:ext cx="343440" cy="46800"/>
              </a:xfrm>
              <a:prstGeom prst="rect">
                <a:avLst/>
              </a:prstGeom>
            </p:spPr>
          </p:pic>
        </mc:Fallback>
      </mc:AlternateContent>
      <p:pic>
        <p:nvPicPr>
          <p:cNvPr id="18" name="圖片 17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GlowEdg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770" y="614213"/>
            <a:ext cx="1158144" cy="713173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0766" y="3258214"/>
            <a:ext cx="4023051" cy="2077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文鼎中特明" panose="020B0609010101010101" pitchFamily="49" charset="-120"/>
                <a:ea typeface="文鼎中特明" panose="020B0609010101010101" pitchFamily="49" charset="-120"/>
              </a:rPr>
              <a:t>限時使用</a:t>
            </a:r>
            <a:r>
              <a:rPr lang="en-US" altLang="zh-TW" dirty="0">
                <a:solidFill>
                  <a:schemeClr val="bg2">
                    <a:lumMod val="25000"/>
                  </a:schemeClr>
                </a:solidFill>
                <a:latin typeface="文鼎中特明" panose="020B0609010101010101" pitchFamily="49" charset="-120"/>
                <a:ea typeface="文鼎中特明" panose="020B0609010101010101" pitchFamily="49" charset="-120"/>
              </a:rPr>
              <a:t>3C</a:t>
            </a:r>
            <a:endParaRPr lang="zh-TW" altLang="en-US" dirty="0">
              <a:solidFill>
                <a:schemeClr val="bg2">
                  <a:lumMod val="25000"/>
                </a:schemeClr>
              </a:solidFill>
              <a:latin typeface="文鼎中特明" panose="020B0609010101010101" pitchFamily="49" charset="-120"/>
              <a:ea typeface="文鼎中特明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92D050"/>
                </a:solidFill>
              </a:rPr>
              <a:t>打電腦、看電視、滑手機等，每天使用少於</a:t>
            </a:r>
            <a:r>
              <a:rPr lang="en-US" altLang="zh-TW" dirty="0">
                <a:solidFill>
                  <a:srgbClr val="92D050"/>
                </a:solidFill>
              </a:rPr>
              <a:t>2</a:t>
            </a:r>
            <a:r>
              <a:rPr lang="zh-TW" altLang="en-US" dirty="0">
                <a:solidFill>
                  <a:srgbClr val="92D050"/>
                </a:solidFill>
              </a:rPr>
              <a:t>小時</a:t>
            </a:r>
          </a:p>
          <a:p>
            <a:r>
              <a:rPr lang="zh-TW" altLang="en-US" dirty="0">
                <a:solidFill>
                  <a:srgbClr val="92D050"/>
                </a:solidFill>
              </a:rPr>
              <a:t>使用</a:t>
            </a:r>
            <a:r>
              <a:rPr lang="en-US" altLang="zh-TW" dirty="0">
                <a:solidFill>
                  <a:srgbClr val="92D050"/>
                </a:solidFill>
              </a:rPr>
              <a:t>30</a:t>
            </a:r>
            <a:r>
              <a:rPr lang="zh-TW" altLang="en-US" dirty="0">
                <a:solidFill>
                  <a:srgbClr val="92D050"/>
                </a:solidFill>
              </a:rPr>
              <a:t>分鐘，休息</a:t>
            </a:r>
            <a:r>
              <a:rPr lang="en-US" altLang="zh-TW" dirty="0">
                <a:solidFill>
                  <a:srgbClr val="92D050"/>
                </a:solidFill>
              </a:rPr>
              <a:t>10</a:t>
            </a:r>
            <a:r>
              <a:rPr lang="zh-TW" altLang="en-US" dirty="0">
                <a:solidFill>
                  <a:srgbClr val="92D050"/>
                </a:solidFill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355" y="3706827"/>
            <a:ext cx="4719895" cy="249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830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41565" y="157287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文鼎中特明" panose="020B0609010101010101" pitchFamily="49" charset="-120"/>
                <a:ea typeface="文鼎中特明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92D050"/>
                </a:solidFill>
              </a:rPr>
              <a:t>燈光充足、不閃爍</a:t>
            </a:r>
          </a:p>
          <a:p>
            <a:r>
              <a:rPr lang="zh-TW" altLang="en-US" dirty="0">
                <a:solidFill>
                  <a:srgbClr val="92D050"/>
                </a:solidFill>
              </a:rPr>
              <a:t>不關燈或在昏暗環境使用</a:t>
            </a:r>
            <a:r>
              <a:rPr lang="en-US" altLang="zh-TW" dirty="0">
                <a:solidFill>
                  <a:srgbClr val="92D050"/>
                </a:solidFill>
              </a:rPr>
              <a:t>3</a:t>
            </a:r>
            <a:r>
              <a:rPr lang="zh-TW" altLang="en-US" dirty="0">
                <a:solidFill>
                  <a:srgbClr val="92D050"/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156" y="2242486"/>
            <a:ext cx="4732958" cy="384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17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2">
                    <a:lumMod val="25000"/>
                  </a:schemeClr>
                </a:solidFill>
                <a:latin typeface="文鼎中特明" panose="020B0609010101010101" pitchFamily="49" charset="-120"/>
                <a:ea typeface="文鼎中特明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92D050"/>
                </a:solidFill>
              </a:rPr>
              <a:t>多接觸大自然，多看遠方，可預防近視</a:t>
            </a:r>
          </a:p>
          <a:p>
            <a:r>
              <a:rPr lang="zh-TW" altLang="en-US" dirty="0">
                <a:solidFill>
                  <a:srgbClr val="92D050"/>
                </a:solidFill>
              </a:rPr>
              <a:t>每天戶外運動，最少</a:t>
            </a:r>
            <a:r>
              <a:rPr lang="en-US" altLang="zh-TW" dirty="0">
                <a:solidFill>
                  <a:srgbClr val="92D050"/>
                </a:solidFill>
              </a:rPr>
              <a:t>1</a:t>
            </a:r>
            <a:r>
              <a:rPr lang="zh-TW" altLang="en-US" dirty="0">
                <a:solidFill>
                  <a:srgbClr val="92D050"/>
                </a:solidFill>
              </a:rPr>
              <a:t>小時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92152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schemas.microsoft.com/office/infopath/2007/PartnerControls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2006/metadata/properties"/>
    <ds:schemaRef ds:uri="a4f35948-e619-41b3-aa29-22878b09cfd2"/>
    <ds:schemaRef ds:uri="40262f94-9f35-4ac3-9a90-690165a166b7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27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文鼎中特明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4</cp:revision>
  <dcterms:created xsi:type="dcterms:W3CDTF">2021-10-04T03:56:06Z</dcterms:created>
  <dcterms:modified xsi:type="dcterms:W3CDTF">2021-10-18T03:49:50Z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