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2021年10月18日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22732" y="143691"/>
            <a:ext cx="4678068" cy="1907178"/>
          </a:xfrm>
        </p:spPr>
        <p:txBody>
          <a:bodyPr rtlCol="0"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</a:pPr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cs typeface="+mn-cs"/>
              </a:rPr>
              <a:t>搶救</a:t>
            </a:r>
            <a:r>
              <a:rPr lang="en-US" altLang="zh-TW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cs typeface="+mn-cs"/>
              </a:rPr>
              <a:t>3C</a:t>
            </a:r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cs typeface="+mn-cs"/>
              </a:rPr>
              <a:t>惡視力</a:t>
            </a:r>
            <a:b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cs typeface="+mn-cs"/>
              </a:rPr>
            </a:br>
            <a:endParaRPr lang="zh-TW" altLang="en-US" sz="48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cs typeface="+mn-cs"/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2206523" y="2050869"/>
            <a:ext cx="3710486" cy="902751"/>
          </a:xfrm>
        </p:spPr>
        <p:txBody>
          <a:bodyPr rtlCol="0">
            <a:normAutofit/>
          </a:bodyPr>
          <a:lstStyle/>
          <a:p>
            <a:r>
              <a:rPr lang="zh-TW" altLang="en-US" dirty="0">
                <a:ln w="0"/>
                <a:solidFill>
                  <a:schemeClr val="accent6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護眼有一套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5725" y="1097280"/>
            <a:ext cx="3656966" cy="3973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4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02228" y="0"/>
            <a:ext cx="5368835" cy="1233424"/>
          </a:xfrm>
        </p:spPr>
        <p:txBody>
          <a:bodyPr>
            <a:noAutofit/>
          </a:bodyPr>
          <a:lstStyle/>
          <a:p>
            <a:r>
              <a:rPr lang="zh-TW" altLang="en-US" sz="8000" dirty="0" smtClean="0"/>
              <a:t>                            </a:t>
            </a:r>
            <a:r>
              <a:rPr lang="zh-TW" altLang="en-US" sz="8000" dirty="0" smtClean="0">
                <a:solidFill>
                  <a:srgbClr val="FF0000"/>
                </a:solidFill>
              </a:rPr>
              <a:t>限時</a:t>
            </a:r>
            <a:r>
              <a:rPr lang="zh-TW" altLang="en-US" sz="8000" dirty="0">
                <a:solidFill>
                  <a:srgbClr val="FF0000"/>
                </a:solidFill>
              </a:rPr>
              <a:t>使用</a:t>
            </a:r>
            <a:r>
              <a:rPr lang="en-US" altLang="zh-TW" sz="8000" dirty="0" smtClean="0">
                <a:solidFill>
                  <a:srgbClr val="FF0000"/>
                </a:solidFill>
              </a:rPr>
              <a:t>3C </a:t>
            </a:r>
            <a:endParaRPr lang="zh-TW" altLang="en-US" sz="8000" dirty="0">
              <a:solidFill>
                <a:srgbClr val="FF000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6144" y="2246811"/>
            <a:ext cx="2455815" cy="3218424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zh-TW" altLang="en-US" sz="4800" dirty="0">
                <a:ln w="0"/>
                <a:solidFill>
                  <a:schemeClr val="accent4"/>
                </a:solidFill>
                <a:effectLst>
                  <a:reflection blurRad="6350" stA="53000" endA="300" endPos="35500" dir="5400000" sy="-90000" algn="bl" rotWithShape="0"/>
                </a:effectLst>
              </a:rPr>
              <a:t>打</a:t>
            </a:r>
            <a:r>
              <a:rPr lang="zh-TW" altLang="en-US" sz="4800" dirty="0">
                <a:ln w="0"/>
                <a:solidFill>
                  <a:schemeClr val="accent4"/>
                </a:solidFill>
                <a:effectLst>
                  <a:reflection blurRad="6350" stA="53000" endA="300" endPos="35500" dir="5400000" sy="-90000" algn="bl" rotWithShape="0"/>
                </a:effectLst>
              </a:rPr>
              <a:t>電腦、看電視、滑手機等</a:t>
            </a:r>
            <a:r>
              <a:rPr lang="zh-TW" altLang="en-US" sz="4800" dirty="0">
                <a:ln w="0"/>
                <a:solidFill>
                  <a:schemeClr val="accent4"/>
                </a:solidFill>
                <a:effectLst>
                  <a:reflection blurRad="6350" stA="53000" endA="300" endPos="35500" dir="5400000" sy="-90000" algn="bl" rotWithShape="0"/>
                </a:effectLst>
              </a:rPr>
              <a:t>，    每天</a:t>
            </a:r>
            <a:r>
              <a:rPr lang="zh-TW" altLang="en-US" sz="4800" dirty="0">
                <a:ln w="0"/>
                <a:solidFill>
                  <a:schemeClr val="accent4"/>
                </a:solidFill>
                <a:effectLst>
                  <a:reflection blurRad="6350" stA="53000" endA="300" endPos="35500" dir="5400000" sy="-90000" algn="bl" rotWithShape="0"/>
                </a:effectLst>
              </a:rPr>
              <a:t>使用少於</a:t>
            </a:r>
            <a:r>
              <a:rPr lang="en-US" altLang="zh-TW" sz="4800" dirty="0">
                <a:ln w="0"/>
                <a:solidFill>
                  <a:schemeClr val="accent4"/>
                </a:solidFill>
                <a:effectLst>
                  <a:reflection blurRad="6350" stA="53000" endA="300" endPos="35500" dir="5400000" sy="-90000" algn="bl" rotWithShape="0"/>
                </a:effectLst>
              </a:rPr>
              <a:t>2</a:t>
            </a:r>
            <a:r>
              <a:rPr lang="zh-TW" altLang="en-US" sz="4800" dirty="0">
                <a:ln w="0"/>
                <a:solidFill>
                  <a:schemeClr val="accent4"/>
                </a:solidFill>
                <a:effectLst>
                  <a:reflection blurRad="6350" stA="53000" endA="300" endPos="35500" dir="5400000" sy="-90000" algn="bl" rotWithShape="0"/>
                </a:effectLst>
              </a:rPr>
              <a:t>小時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4800" dirty="0">
                <a:ln w="0"/>
                <a:solidFill>
                  <a:schemeClr val="accent4"/>
                </a:solidFill>
                <a:effectLst>
                  <a:reflection blurRad="6350" stA="53000" endA="300" endPos="35500" dir="5400000" sy="-90000" algn="bl" rotWithShape="0"/>
                </a:effectLst>
              </a:rPr>
              <a:t>使用</a:t>
            </a:r>
            <a:r>
              <a:rPr lang="en-US" altLang="zh-TW" sz="4800" dirty="0">
                <a:ln w="0"/>
                <a:solidFill>
                  <a:schemeClr val="accent4"/>
                </a:solidFill>
                <a:effectLst>
                  <a:reflection blurRad="6350" stA="53000" endA="300" endPos="35500" dir="5400000" sy="-90000" algn="bl" rotWithShape="0"/>
                </a:effectLst>
              </a:rPr>
              <a:t>30</a:t>
            </a:r>
            <a:r>
              <a:rPr lang="zh-TW" altLang="en-US" sz="4800" dirty="0">
                <a:ln w="0"/>
                <a:solidFill>
                  <a:schemeClr val="accent4"/>
                </a:solidFill>
                <a:effectLst>
                  <a:reflection blurRad="6350" stA="53000" endA="300" endPos="35500" dir="5400000" sy="-90000" algn="bl" rotWithShape="0"/>
                </a:effectLst>
              </a:rPr>
              <a:t>分鐘，休息</a:t>
            </a:r>
            <a:r>
              <a:rPr lang="en-US" altLang="zh-TW" sz="4800" dirty="0">
                <a:ln w="0"/>
                <a:solidFill>
                  <a:schemeClr val="accent4"/>
                </a:solidFill>
                <a:effectLst>
                  <a:reflection blurRad="6350" stA="53000" endA="300" endPos="35500" dir="5400000" sy="-90000" algn="bl" rotWithShape="0"/>
                </a:effectLst>
              </a:rPr>
              <a:t>10</a:t>
            </a:r>
            <a:r>
              <a:rPr lang="zh-TW" altLang="en-US" sz="4800" dirty="0">
                <a:ln w="0"/>
                <a:solidFill>
                  <a:schemeClr val="accent4"/>
                </a:solidFill>
                <a:effectLst>
                  <a:reflection blurRad="6350" stA="53000" endA="300" endPos="35500" dir="5400000" sy="-90000" algn="bl" rotWithShape="0"/>
                </a:effectLst>
              </a:rPr>
              <a:t>分鐘</a:t>
            </a:r>
            <a:endParaRPr lang="zh-TW" altLang="en-US" sz="4800" dirty="0">
              <a:ln w="0"/>
              <a:solidFill>
                <a:schemeClr val="accent4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  <a:p>
            <a:endParaRPr lang="zh-TW" alt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2080" y="1233424"/>
            <a:ext cx="5476926" cy="3936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7254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0777" y="370314"/>
            <a:ext cx="3243943" cy="1233424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</a:pPr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cs typeface="+mn-cs"/>
              </a:rPr>
              <a:t>               </a:t>
            </a:r>
            <a:r>
              <a:rPr lang="zh-TW" altLang="en-US" sz="48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cs typeface="+mn-cs"/>
              </a:rPr>
              <a:t>光線</a:t>
            </a:r>
            <a:r>
              <a:rPr lang="zh-TW" altLang="en-US" sz="48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cs typeface="+mn-cs"/>
              </a:rPr>
              <a:t>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09668" y="1603738"/>
            <a:ext cx="3448378" cy="4225290"/>
          </a:xfrm>
        </p:spPr>
        <p:txBody>
          <a:bodyPr>
            <a:normAutofit fontScale="92500"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zh-TW" altLang="en-US" sz="4800" dirty="0">
                <a:ln w="0"/>
                <a:solidFill>
                  <a:schemeClr val="bg1">
                    <a:lumMod val="7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燈光充足、不閃爍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4800" dirty="0">
                <a:ln w="0"/>
                <a:solidFill>
                  <a:schemeClr val="bg1">
                    <a:lumMod val="7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不關燈或在昏暗環境使用</a:t>
            </a:r>
            <a:r>
              <a:rPr lang="en-US" altLang="zh-TW" sz="4800" dirty="0">
                <a:ln w="0"/>
                <a:solidFill>
                  <a:schemeClr val="bg1">
                    <a:lumMod val="7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3</a:t>
            </a:r>
            <a:r>
              <a:rPr lang="zh-TW" altLang="en-US" sz="4800" dirty="0">
                <a:ln w="0"/>
                <a:solidFill>
                  <a:schemeClr val="bg1">
                    <a:lumMod val="7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Ｃ，對比變強很傷眼</a:t>
            </a:r>
          </a:p>
          <a:p>
            <a:pPr marL="0" indent="0" algn="ctr">
              <a:spcBef>
                <a:spcPts val="0"/>
              </a:spcBef>
              <a:buNone/>
            </a:pPr>
            <a:endParaRPr lang="zh-TW" altLang="en-US" sz="48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8409" y="1097280"/>
            <a:ext cx="5933500" cy="4184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06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0447" y="144224"/>
            <a:ext cx="3086787" cy="1233424"/>
          </a:xfrm>
        </p:spPr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rgbClr val="FF0000"/>
                </a:solidFill>
              </a:rPr>
              <a:t>戶外活動不可少</a:t>
            </a:r>
            <a:br>
              <a:rPr lang="zh-TW" altLang="en-US" dirty="0">
                <a:solidFill>
                  <a:srgbClr val="FF0000"/>
                </a:solidFill>
              </a:rPr>
            </a:b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13152" y="1377648"/>
            <a:ext cx="3500628" cy="2658774"/>
          </a:xfrm>
        </p:spPr>
        <p:txBody>
          <a:bodyPr>
            <a:normAutofit fontScale="32500" lnSpcReduction="20000"/>
          </a:bodyPr>
          <a:lstStyle/>
          <a:p>
            <a:pPr marL="45720" indent="0">
              <a:buNone/>
            </a:pPr>
            <a:r>
              <a:rPr lang="zh-TW" altLang="en-US" sz="10100" dirty="0" smtClean="0">
                <a:ln w="0"/>
                <a:solidFill>
                  <a:schemeClr val="accent6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書法細圓（注音一）" panose="02010609010101010101" pitchFamily="49" charset="-120"/>
                <a:ea typeface="書法細圓（注音一）" panose="02010609010101010101" pitchFamily="49" charset="-120"/>
              </a:rPr>
              <a:t>  多</a:t>
            </a:r>
            <a:r>
              <a:rPr lang="zh-TW" altLang="en-US" sz="10100" dirty="0">
                <a:ln w="0"/>
                <a:solidFill>
                  <a:schemeClr val="accent6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書法細圓（注音一）" panose="02010609010101010101" pitchFamily="49" charset="-120"/>
                <a:ea typeface="書法細圓（注音一）" panose="02010609010101010101" pitchFamily="49" charset="-120"/>
              </a:rPr>
              <a:t>看遠方，可預防近視</a:t>
            </a:r>
          </a:p>
          <a:p>
            <a:pPr marL="45720" indent="0">
              <a:buNone/>
            </a:pPr>
            <a:r>
              <a:rPr lang="zh-TW" altLang="en-US" sz="10100" dirty="0">
                <a:ln w="0"/>
                <a:solidFill>
                  <a:srgbClr val="92D050"/>
                </a:solidFill>
                <a:effectLst>
                  <a:reflection blurRad="6350" stA="53000" endA="300" endPos="35500" dir="5400000" sy="-90000" algn="bl" rotWithShape="0"/>
                </a:effectLst>
                <a:latin typeface="書法細圓（注音一）" panose="02010609010101010101" pitchFamily="49" charset="-120"/>
                <a:ea typeface="書法細圓（注音一）" panose="02010609010101010101" pitchFamily="49" charset="-120"/>
              </a:rPr>
              <a:t>每天戶外運動，最少</a:t>
            </a:r>
            <a:r>
              <a:rPr lang="en-US" altLang="zh-TW" sz="10100" dirty="0">
                <a:ln w="0"/>
                <a:solidFill>
                  <a:srgbClr val="92D050"/>
                </a:solidFill>
                <a:effectLst>
                  <a:reflection blurRad="6350" stA="53000" endA="300" endPos="35500" dir="5400000" sy="-90000" algn="bl" rotWithShape="0"/>
                </a:effectLst>
                <a:latin typeface="書法細圓（注音一）" panose="02010609010101010101" pitchFamily="49" charset="-120"/>
                <a:ea typeface="書法細圓（注音一）" panose="02010609010101010101" pitchFamily="49" charset="-120"/>
              </a:rPr>
              <a:t>1</a:t>
            </a:r>
            <a:r>
              <a:rPr lang="zh-TW" altLang="en-US" sz="10100" dirty="0">
                <a:ln w="0"/>
                <a:solidFill>
                  <a:srgbClr val="92D050"/>
                </a:solidFill>
                <a:effectLst>
                  <a:reflection blurRad="6350" stA="53000" endA="300" endPos="35500" dir="5400000" sy="-90000" algn="bl" rotWithShape="0"/>
                </a:effectLst>
                <a:latin typeface="書法細圓（注音一）" panose="02010609010101010101" pitchFamily="49" charset="-120"/>
                <a:ea typeface="書法細圓（注音一）" panose="02010609010101010101" pitchFamily="49" charset="-120"/>
              </a:rPr>
              <a:t>小時</a:t>
            </a:r>
          </a:p>
          <a:p>
            <a:pPr marL="45720" indent="0">
              <a:buNone/>
            </a:pPr>
            <a:endParaRPr lang="zh-TW" alt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0326" y="1142517"/>
            <a:ext cx="5949204" cy="2776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4975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5F5AFAE-B80F-42D3-94B4-729362BC1BCB}">
  <ds:schemaRefs>
    <ds:schemaRef ds:uri="http://purl.org/dc/terms/"/>
    <ds:schemaRef ds:uri="40262f94-9f35-4ac3-9a90-690165a166b7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dcmitype/"/>
    <ds:schemaRef ds:uri="a4f35948-e619-41b3-aa29-22878b09cfd2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59</TotalTime>
  <Words>77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書法細圓（注音一）</vt:lpstr>
      <vt:lpstr>細明體</vt:lpstr>
      <vt:lpstr>Arial</vt:lpstr>
      <vt:lpstr>返校 16x9</vt:lpstr>
      <vt:lpstr>搶救3C惡視力 </vt:lpstr>
      <vt:lpstr>                            限時使用3C </vt:lpstr>
      <vt:lpstr>               光線要充足</vt:lpstr>
      <vt:lpstr>戶外活動不可少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 護眼有一套</dc:title>
  <dc:creator>Windows 使用者</dc:creator>
  <cp:lastModifiedBy>Windows 使用者</cp:lastModifiedBy>
  <cp:revision>7</cp:revision>
  <dcterms:created xsi:type="dcterms:W3CDTF">2021-10-04T03:32:12Z</dcterms:created>
  <dcterms:modified xsi:type="dcterms:W3CDTF">2021-10-18T03:59:49Z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