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5274" autoAdjust="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4A7886-E69C-4D0A-8675-3A27E2D379DF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2021年10月14日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en-US" altLang="zh-TW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6027572A-0634-4A80-9420-2A9C479FA489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748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26F7EF6-5B78-4C88-BD29-BCC8F9074FCA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8128358-86BF-4BE1-AE44-D087FAA2D3C0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1B9076-0067-4F32-B6D1-9C31E42ECC73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33E40E8-A7AC-40A6-B203-C51F50516F94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622E5CE-50DE-4091-87FA-1AC56BE031B7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8DC7A5-D8FB-4063-B028-D6E3FB48D178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5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6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7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5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6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7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8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7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3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4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2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3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4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5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0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1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2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3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9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0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1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2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3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3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4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9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67FB326-09BA-4C4B-85DC-25848ABE508E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42AA930-071B-4D31-942E-248AE87D3587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04BFAAA-1205-491F-95F1-844FB0E38A2B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7FF3C93-EEA5-4646-BDA0-2DCD844B8D7B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9" name="手繪多邊形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751297" y="6601968"/>
            <a:ext cx="126627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A3D97914-47BC-412D-AA3F-505857C493CE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 rot="21379092">
            <a:off x="1917775" y="1058090"/>
            <a:ext cx="5279860" cy="1222883"/>
          </a:xfrm>
        </p:spPr>
        <p:txBody>
          <a:bodyPr rtlCol="0">
            <a:normAutofit fontScale="90000"/>
          </a:bodyPr>
          <a:lstStyle/>
          <a:p>
            <a:r>
              <a:rPr lang="zh-TW" altLang="en-US" dirty="0">
                <a:ln w="0"/>
                <a:solidFill>
                  <a:srgbClr val="00B0F0"/>
                </a:solidFill>
                <a:effectLst>
                  <a:reflection blurRad="6350" stA="53000" endA="300" endPos="35500" dir="5400000" sy="-90000" algn="bl" rotWithShape="0"/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搶救</a:t>
            </a:r>
            <a:r>
              <a:rPr lang="en-US" altLang="zh-TW" dirty="0">
                <a:ln w="0"/>
                <a:solidFill>
                  <a:srgbClr val="00B0F0"/>
                </a:solidFill>
                <a:effectLst>
                  <a:reflection blurRad="6350" stA="53000" endA="300" endPos="35500" dir="5400000" sy="-90000" algn="bl" rotWithShape="0"/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3C</a:t>
            </a:r>
            <a:r>
              <a:rPr lang="zh-TW" altLang="en-US" dirty="0">
                <a:ln w="0"/>
                <a:solidFill>
                  <a:srgbClr val="00B0F0"/>
                </a:solidFill>
                <a:effectLst>
                  <a:reflection blurRad="6350" stA="53000" endA="300" endPos="35500" dir="5400000" sy="-90000" algn="bl" rotWithShape="0"/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惡視力</a:t>
            </a: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 rot="20979466">
            <a:off x="2161305" y="2595674"/>
            <a:ext cx="4215578" cy="804205"/>
          </a:xfrm>
        </p:spPr>
        <p:txBody>
          <a:bodyPr rtlCol="0">
            <a:no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zh-TW" altLang="en-US" sz="5900" dirty="0">
                <a:ln w="0"/>
                <a:solidFill>
                  <a:srgbClr val="00B0F0"/>
                </a:solidFill>
                <a:effectLst>
                  <a:reflection blurRad="6350" stA="53000" endA="300" endPos="35500" dir="5400000" sy="-90000" algn="bl" rotWithShape="0"/>
                </a:effectLst>
                <a:latin typeface="清松手寫體2" panose="00000500000000000000" pitchFamily="2" charset="-120"/>
                <a:ea typeface="清松手寫體2" panose="00000500000000000000" pitchFamily="2" charset="-120"/>
                <a:cs typeface="+mj-cs"/>
              </a:rPr>
              <a:t>護眼有一套</a:t>
            </a: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631609">
            <a:off x="7231451" y="1855506"/>
            <a:ext cx="2041991" cy="3486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274853">
            <a:off x="1249680" y="1308622"/>
            <a:ext cx="3204754" cy="685317"/>
          </a:xfrm>
        </p:spPr>
        <p:txBody>
          <a:bodyPr>
            <a:noAutofit/>
          </a:bodyPr>
          <a:lstStyle/>
          <a:p>
            <a:pPr algn="ctr"/>
            <a:r>
              <a:rPr lang="zh-TW" altLang="en-US" sz="5900" dirty="0">
                <a:ln w="0"/>
                <a:solidFill>
                  <a:srgbClr val="00B0F0"/>
                </a:solidFill>
                <a:effectLst>
                  <a:reflection blurRad="6350" stA="53000" endA="300" endPos="35500" dir="5400000" sy="-90000" algn="bl" rotWithShape="0"/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限時使用</a:t>
            </a:r>
            <a:r>
              <a:rPr lang="en-US" altLang="zh-TW" sz="5900" dirty="0">
                <a:ln w="0"/>
                <a:solidFill>
                  <a:srgbClr val="00B0F0"/>
                </a:solidFill>
                <a:effectLst>
                  <a:reflection blurRad="6350" stA="53000" endA="300" endPos="35500" dir="5400000" sy="-90000" algn="bl" rotWithShape="0"/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3C</a:t>
            </a:r>
            <a:endParaRPr lang="zh-TW" altLang="en-US" sz="5900" dirty="0">
              <a:ln w="0"/>
              <a:solidFill>
                <a:srgbClr val="00B0F0"/>
              </a:solidFill>
              <a:effectLst>
                <a:reflection blurRad="6350" stA="53000" endA="300" endPos="35500" dir="5400000" sy="-90000" algn="bl" rotWithShape="0"/>
              </a:effectLst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 rot="573881">
            <a:off x="1273469" y="1877566"/>
            <a:ext cx="2820492" cy="1157137"/>
          </a:xfrm>
        </p:spPr>
        <p:txBody>
          <a:bodyPr>
            <a:noAutofit/>
          </a:bodyPr>
          <a:lstStyle/>
          <a:p>
            <a:pPr marL="0" indent="0" algn="ctr">
              <a:lnSpc>
                <a:spcPct val="90000"/>
              </a:lnSpc>
              <a:spcBef>
                <a:spcPct val="0"/>
              </a:spcBef>
              <a:buNone/>
            </a:pPr>
            <a:r>
              <a:rPr lang="zh-TW" altLang="en-US" sz="2800" dirty="0">
                <a:ln w="0"/>
                <a:solidFill>
                  <a:srgbClr val="00B0F0"/>
                </a:solidFill>
                <a:effectLst>
                  <a:reflection blurRad="6350" stA="53000" endA="300" endPos="35500" dir="5400000" sy="-90000" algn="bl" rotWithShape="0"/>
                </a:effectLst>
                <a:latin typeface="清松手寫體2" panose="00000500000000000000" pitchFamily="2" charset="-120"/>
                <a:ea typeface="清松手寫體2" panose="00000500000000000000" pitchFamily="2" charset="-120"/>
                <a:cs typeface="+mj-cs"/>
              </a:rPr>
              <a:t>打電腦、看電視、滑手機等，每天使用少於</a:t>
            </a:r>
            <a:r>
              <a:rPr lang="en-US" altLang="zh-TW" sz="2800" dirty="0">
                <a:ln w="0"/>
                <a:solidFill>
                  <a:srgbClr val="00B0F0"/>
                </a:solidFill>
                <a:effectLst>
                  <a:reflection blurRad="6350" stA="53000" endA="300" endPos="35500" dir="5400000" sy="-90000" algn="bl" rotWithShape="0"/>
                </a:effectLst>
                <a:latin typeface="清松手寫體2" panose="00000500000000000000" pitchFamily="2" charset="-120"/>
                <a:ea typeface="清松手寫體2" panose="00000500000000000000" pitchFamily="2" charset="-120"/>
                <a:cs typeface="+mj-cs"/>
              </a:rPr>
              <a:t>2</a:t>
            </a:r>
            <a:r>
              <a:rPr lang="zh-TW" altLang="en-US" sz="2800" dirty="0">
                <a:ln w="0"/>
                <a:solidFill>
                  <a:srgbClr val="00B0F0"/>
                </a:solidFill>
                <a:effectLst>
                  <a:reflection blurRad="6350" stA="53000" endA="300" endPos="35500" dir="5400000" sy="-90000" algn="bl" rotWithShape="0"/>
                </a:effectLst>
                <a:latin typeface="清松手寫體2" panose="00000500000000000000" pitchFamily="2" charset="-120"/>
                <a:ea typeface="清松手寫體2" panose="00000500000000000000" pitchFamily="2" charset="-120"/>
                <a:cs typeface="+mj-cs"/>
              </a:rPr>
              <a:t>小時</a:t>
            </a:r>
          </a:p>
          <a:p>
            <a:pPr marL="0" indent="0" algn="ctr">
              <a:lnSpc>
                <a:spcPct val="90000"/>
              </a:lnSpc>
              <a:spcBef>
                <a:spcPct val="0"/>
              </a:spcBef>
              <a:buNone/>
            </a:pPr>
            <a:r>
              <a:rPr lang="zh-TW" altLang="en-US" sz="2800" dirty="0">
                <a:ln w="0"/>
                <a:solidFill>
                  <a:srgbClr val="00B0F0"/>
                </a:solidFill>
                <a:effectLst>
                  <a:reflection blurRad="6350" stA="53000" endA="300" endPos="35500" dir="5400000" sy="-90000" algn="bl" rotWithShape="0"/>
                </a:effectLst>
                <a:latin typeface="清松手寫體2" panose="00000500000000000000" pitchFamily="2" charset="-120"/>
                <a:ea typeface="清松手寫體2" panose="00000500000000000000" pitchFamily="2" charset="-120"/>
                <a:cs typeface="+mj-cs"/>
              </a:rPr>
              <a:t>使用</a:t>
            </a:r>
            <a:r>
              <a:rPr lang="en-US" altLang="zh-TW" sz="2800" dirty="0">
                <a:ln w="0"/>
                <a:solidFill>
                  <a:srgbClr val="00B0F0"/>
                </a:solidFill>
                <a:effectLst>
                  <a:reflection blurRad="6350" stA="53000" endA="300" endPos="35500" dir="5400000" sy="-90000" algn="bl" rotWithShape="0"/>
                </a:effectLst>
                <a:latin typeface="清松手寫體2" panose="00000500000000000000" pitchFamily="2" charset="-120"/>
                <a:ea typeface="清松手寫體2" panose="00000500000000000000" pitchFamily="2" charset="-120"/>
                <a:cs typeface="+mj-cs"/>
              </a:rPr>
              <a:t>30</a:t>
            </a:r>
            <a:r>
              <a:rPr lang="zh-TW" altLang="en-US" sz="2800" dirty="0">
                <a:ln w="0"/>
                <a:solidFill>
                  <a:srgbClr val="00B0F0"/>
                </a:solidFill>
                <a:effectLst>
                  <a:reflection blurRad="6350" stA="53000" endA="300" endPos="35500" dir="5400000" sy="-90000" algn="bl" rotWithShape="0"/>
                </a:effectLst>
                <a:latin typeface="清松手寫體2" panose="00000500000000000000" pitchFamily="2" charset="-120"/>
                <a:ea typeface="清松手寫體2" panose="00000500000000000000" pitchFamily="2" charset="-120"/>
                <a:cs typeface="+mj-cs"/>
              </a:rPr>
              <a:t>分鐘，休息</a:t>
            </a:r>
            <a:r>
              <a:rPr lang="en-US" altLang="zh-TW" sz="2800" dirty="0">
                <a:ln w="0"/>
                <a:solidFill>
                  <a:srgbClr val="00B0F0"/>
                </a:solidFill>
                <a:effectLst>
                  <a:reflection blurRad="6350" stA="53000" endA="300" endPos="35500" dir="5400000" sy="-90000" algn="bl" rotWithShape="0"/>
                </a:effectLst>
                <a:latin typeface="清松手寫體2" panose="00000500000000000000" pitchFamily="2" charset="-120"/>
                <a:ea typeface="清松手寫體2" panose="00000500000000000000" pitchFamily="2" charset="-120"/>
                <a:cs typeface="+mj-cs"/>
              </a:rPr>
              <a:t>10</a:t>
            </a:r>
            <a:r>
              <a:rPr lang="zh-TW" altLang="en-US" sz="2800" dirty="0">
                <a:ln w="0"/>
                <a:solidFill>
                  <a:srgbClr val="00B0F0"/>
                </a:solidFill>
                <a:effectLst>
                  <a:reflection blurRad="6350" stA="53000" endA="300" endPos="35500" dir="5400000" sy="-90000" algn="bl" rotWithShape="0"/>
                </a:effectLst>
                <a:latin typeface="清松手寫體2" panose="00000500000000000000" pitchFamily="2" charset="-120"/>
                <a:ea typeface="清松手寫體2" panose="00000500000000000000" pitchFamily="2" charset="-120"/>
                <a:cs typeface="+mj-cs"/>
              </a:rPr>
              <a:t>分鐘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7177" y="1521374"/>
            <a:ext cx="6760761" cy="3675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11180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-1323703" y="252476"/>
            <a:ext cx="9133730" cy="1233424"/>
          </a:xfrm>
        </p:spPr>
        <p:txBody>
          <a:bodyPr>
            <a:normAutofit/>
          </a:bodyPr>
          <a:lstStyle/>
          <a:p>
            <a:pPr algn="ctr"/>
            <a:r>
              <a:rPr lang="zh-TW" altLang="en-US" sz="5900" dirty="0">
                <a:ln w="0"/>
                <a:solidFill>
                  <a:srgbClr val="00B0F0"/>
                </a:solidFill>
                <a:effectLst>
                  <a:reflection blurRad="6350" stA="53000" endA="300" endPos="35500" dir="5400000" sy="-90000" algn="bl" rotWithShape="0"/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光線要充足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528572" y="1342209"/>
            <a:ext cx="9134856" cy="4152901"/>
          </a:xfrm>
        </p:spPr>
        <p:txBody>
          <a:bodyPr>
            <a:normAutofit/>
          </a:bodyPr>
          <a:lstStyle/>
          <a:p>
            <a:pPr marL="0" indent="0" algn="ctr">
              <a:lnSpc>
                <a:spcPct val="90000"/>
              </a:lnSpc>
              <a:spcBef>
                <a:spcPct val="0"/>
              </a:spcBef>
              <a:buNone/>
            </a:pPr>
            <a:r>
              <a:rPr lang="zh-TW" altLang="en-US" sz="2800" dirty="0">
                <a:ln w="0"/>
                <a:solidFill>
                  <a:srgbClr val="00B0F0"/>
                </a:solidFill>
                <a:effectLst>
                  <a:reflection blurRad="6350" stA="53000" endA="300" endPos="35500" dir="5400000" sy="-90000" algn="bl" rotWithShape="0"/>
                </a:effectLst>
                <a:latin typeface="清松手寫體2" panose="00000500000000000000" pitchFamily="2" charset="-120"/>
                <a:ea typeface="清松手寫體2" panose="00000500000000000000" pitchFamily="2" charset="-120"/>
                <a:cs typeface="+mj-cs"/>
              </a:rPr>
              <a:t>燈光充足、不閃爍</a:t>
            </a:r>
          </a:p>
          <a:p>
            <a:pPr marL="0" indent="0" algn="ctr">
              <a:lnSpc>
                <a:spcPct val="90000"/>
              </a:lnSpc>
              <a:spcBef>
                <a:spcPct val="0"/>
              </a:spcBef>
              <a:buNone/>
            </a:pPr>
            <a:r>
              <a:rPr lang="zh-TW" altLang="en-US" sz="2800" dirty="0">
                <a:ln w="0"/>
                <a:solidFill>
                  <a:srgbClr val="00B0F0"/>
                </a:solidFill>
                <a:effectLst>
                  <a:reflection blurRad="6350" stA="53000" endA="300" endPos="35500" dir="5400000" sy="-90000" algn="bl" rotWithShape="0"/>
                </a:effectLst>
                <a:latin typeface="清松手寫體2" panose="00000500000000000000" pitchFamily="2" charset="-120"/>
                <a:ea typeface="清松手寫體2" panose="00000500000000000000" pitchFamily="2" charset="-120"/>
                <a:cs typeface="+mj-cs"/>
              </a:rPr>
              <a:t>不關燈或在昏暗環境使用</a:t>
            </a:r>
            <a:r>
              <a:rPr lang="en-US" altLang="zh-TW" sz="2800" dirty="0">
                <a:ln w="0"/>
                <a:solidFill>
                  <a:srgbClr val="00B0F0"/>
                </a:solidFill>
                <a:effectLst>
                  <a:reflection blurRad="6350" stA="53000" endA="300" endPos="35500" dir="5400000" sy="-90000" algn="bl" rotWithShape="0"/>
                </a:effectLst>
                <a:latin typeface="清松手寫體2" panose="00000500000000000000" pitchFamily="2" charset="-120"/>
                <a:ea typeface="清松手寫體2" panose="00000500000000000000" pitchFamily="2" charset="-120"/>
                <a:cs typeface="+mj-cs"/>
              </a:rPr>
              <a:t>3</a:t>
            </a:r>
            <a:r>
              <a:rPr lang="zh-TW" altLang="en-US" sz="2800" dirty="0">
                <a:ln w="0"/>
                <a:solidFill>
                  <a:srgbClr val="00B0F0"/>
                </a:solidFill>
                <a:effectLst>
                  <a:reflection blurRad="6350" stA="53000" endA="300" endPos="35500" dir="5400000" sy="-90000" algn="bl" rotWithShape="0"/>
                </a:effectLst>
                <a:latin typeface="清松手寫體2" panose="00000500000000000000" pitchFamily="2" charset="-120"/>
                <a:ea typeface="清松手寫體2" panose="00000500000000000000" pitchFamily="2" charset="-120"/>
                <a:cs typeface="+mj-cs"/>
              </a:rPr>
              <a:t>Ｃ，對比變強很傷眼</a:t>
            </a:r>
          </a:p>
          <a:p>
            <a:pPr marL="0" indent="0" algn="ctr">
              <a:lnSpc>
                <a:spcPct val="90000"/>
              </a:lnSpc>
              <a:spcBef>
                <a:spcPct val="0"/>
              </a:spcBef>
              <a:buNone/>
            </a:pPr>
            <a:endParaRPr lang="zh-TW" altLang="en-US" sz="5900" dirty="0">
              <a:ln w="0"/>
              <a:solidFill>
                <a:srgbClr val="00B0F0"/>
              </a:solidFill>
              <a:effectLst>
                <a:reflection blurRad="6350" stA="53000" endA="300" endPos="35500" dir="5400000" sy="-90000" algn="bl" rotWithShape="0"/>
              </a:effectLst>
              <a:latin typeface="清松手寫體2" panose="00000500000000000000" pitchFamily="2" charset="-120"/>
              <a:ea typeface="清松手寫體2" panose="00000500000000000000" pitchFamily="2" charset="-120"/>
              <a:cs typeface="+mj-cs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55841">
            <a:off x="4267351" y="2952205"/>
            <a:ext cx="3657298" cy="28607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4836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5900" dirty="0">
                <a:ln w="0"/>
                <a:solidFill>
                  <a:srgbClr val="00B0F0"/>
                </a:solidFill>
                <a:effectLst>
                  <a:reflection blurRad="6350" stA="53000" endA="300" endPos="35500" dir="5400000" sy="-90000" algn="bl" rotWithShape="0"/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戶外活動不可少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lnSpc>
                <a:spcPct val="90000"/>
              </a:lnSpc>
              <a:spcBef>
                <a:spcPct val="0"/>
              </a:spcBef>
              <a:buNone/>
            </a:pPr>
            <a:r>
              <a:rPr lang="zh-TW" altLang="en-US" sz="2800" dirty="0">
                <a:ln w="0"/>
                <a:solidFill>
                  <a:srgbClr val="00B0F0"/>
                </a:solidFill>
                <a:effectLst>
                  <a:reflection blurRad="6350" stA="53000" endA="300" endPos="35500" dir="5400000" sy="-90000" algn="bl" rotWithShape="0"/>
                </a:effectLst>
                <a:latin typeface="清松手寫體2" panose="00000500000000000000" pitchFamily="2" charset="-120"/>
                <a:ea typeface="清松手寫體2" panose="00000500000000000000" pitchFamily="2" charset="-120"/>
                <a:cs typeface="+mj-cs"/>
              </a:rPr>
              <a:t>多接觸大自然，多看遠方，可預防近視</a:t>
            </a:r>
          </a:p>
          <a:p>
            <a:pPr marL="0" indent="0" algn="ctr">
              <a:lnSpc>
                <a:spcPct val="90000"/>
              </a:lnSpc>
              <a:spcBef>
                <a:spcPct val="0"/>
              </a:spcBef>
              <a:buNone/>
            </a:pPr>
            <a:r>
              <a:rPr lang="zh-TW" altLang="en-US" sz="2800" dirty="0">
                <a:ln w="0"/>
                <a:solidFill>
                  <a:srgbClr val="00B0F0"/>
                </a:solidFill>
                <a:effectLst>
                  <a:reflection blurRad="6350" stA="53000" endA="300" endPos="35500" dir="5400000" sy="-90000" algn="bl" rotWithShape="0"/>
                </a:effectLst>
                <a:latin typeface="清松手寫體2" panose="00000500000000000000" pitchFamily="2" charset="-120"/>
                <a:ea typeface="清松手寫體2" panose="00000500000000000000" pitchFamily="2" charset="-120"/>
                <a:cs typeface="+mj-cs"/>
              </a:rPr>
              <a:t>每天戶外運動，最少</a:t>
            </a:r>
            <a:r>
              <a:rPr lang="en-US" altLang="zh-TW" sz="2800" dirty="0">
                <a:ln w="0"/>
                <a:solidFill>
                  <a:srgbClr val="00B0F0"/>
                </a:solidFill>
                <a:effectLst>
                  <a:reflection blurRad="6350" stA="53000" endA="300" endPos="35500" dir="5400000" sy="-90000" algn="bl" rotWithShape="0"/>
                </a:effectLst>
                <a:latin typeface="清松手寫體2" panose="00000500000000000000" pitchFamily="2" charset="-120"/>
                <a:ea typeface="清松手寫體2" panose="00000500000000000000" pitchFamily="2" charset="-120"/>
                <a:cs typeface="+mj-cs"/>
              </a:rPr>
              <a:t>1</a:t>
            </a:r>
            <a:r>
              <a:rPr lang="zh-TW" altLang="en-US" sz="2800" dirty="0">
                <a:ln w="0"/>
                <a:solidFill>
                  <a:srgbClr val="00B0F0"/>
                </a:solidFill>
                <a:effectLst>
                  <a:reflection blurRad="6350" stA="53000" endA="300" endPos="35500" dir="5400000" sy="-90000" algn="bl" rotWithShape="0"/>
                </a:effectLst>
                <a:latin typeface="清松手寫體2" panose="00000500000000000000" pitchFamily="2" charset="-120"/>
                <a:ea typeface="清松手寫體2" panose="00000500000000000000" pitchFamily="2" charset="-120"/>
                <a:cs typeface="+mj-cs"/>
              </a:rPr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3441883"/>
            <a:ext cx="5949204" cy="307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2765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1771_TF02895269.potx" id="{E520B431-7946-410B-823A-4C608060E591}" vid="{BBCC4DC1-3964-466B-9C8B-212AB5EB7615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Props1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5F5AFAE-B80F-42D3-94B4-729362BC1BCB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purl.org/dc/dcmitype/"/>
    <ds:schemaRef ds:uri="40262f94-9f35-4ac3-9a90-690165a166b7"/>
    <ds:schemaRef ds:uri="a4f35948-e619-41b3-aa29-22878b09cfd2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秋季歡樂教育簡報 (寬螢幕)</Template>
  <TotalTime>53</TotalTime>
  <Words>76</Words>
  <Application>Microsoft Office PowerPoint</Application>
  <PresentationFormat>寬螢幕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清松手寫體2</vt:lpstr>
      <vt:lpstr>細明體</vt:lpstr>
      <vt:lpstr>Arial</vt:lpstr>
      <vt:lpstr>返校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搶救3C惡視力</dc:title>
  <dc:creator>Windows 使用者</dc:creator>
  <cp:lastModifiedBy>Windows 使用者</cp:lastModifiedBy>
  <cp:revision>6</cp:revision>
  <dcterms:created xsi:type="dcterms:W3CDTF">2021-10-07T05:51:49Z</dcterms:created>
  <dcterms:modified xsi:type="dcterms:W3CDTF">2021-10-14T06:12:04Z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