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5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570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2021年10月14日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25634" y="117565"/>
            <a:ext cx="6844938" cy="2215661"/>
          </a:xfrm>
        </p:spPr>
        <p:txBody>
          <a:bodyPr rtlCol="0"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70C0"/>
                </a:solidFill>
                <a:effectLst>
                  <a:glow rad="38100">
                    <a:schemeClr val="accent1"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文鼎超顏楷" panose="020B0609010101010101" pitchFamily="49" charset="-120"/>
                <a:ea typeface="文鼎超顏楷" panose="020B0609010101010101" pitchFamily="49" charset="-120"/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70C0"/>
                </a:solidFill>
                <a:effectLst>
                  <a:glow rad="38100">
                    <a:schemeClr val="accent1"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文鼎超顏楷" panose="020B0609010101010101" pitchFamily="49" charset="-120"/>
                <a:ea typeface="文鼎超顏楷" panose="020B0609010101010101" pitchFamily="49" charset="-120"/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70C0"/>
                </a:solidFill>
                <a:effectLst>
                  <a:glow rad="38100">
                    <a:schemeClr val="accent1"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文鼎超顏楷" panose="020B0609010101010101" pitchFamily="49" charset="-120"/>
                <a:ea typeface="文鼎超顏楷" panose="020B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252651" y="2834641"/>
            <a:ext cx="4990012" cy="979714"/>
          </a:xfrm>
        </p:spPr>
        <p:txBody>
          <a:bodyPr rtlCol="0">
            <a:normAutofit/>
          </a:bodyPr>
          <a:lstStyle/>
          <a:p>
            <a:r>
              <a:rPr lang="zh-TW" altLang="en-US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7" y="409601"/>
            <a:ext cx="2041991" cy="3658005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845" y="574675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252476"/>
            <a:ext cx="9133730" cy="1233424"/>
          </a:xfrm>
        </p:spPr>
        <p:txBody>
          <a:bodyPr>
            <a:normAutofit/>
          </a:bodyPr>
          <a:lstStyle/>
          <a:p>
            <a:pPr algn="ctr"/>
            <a:r>
              <a:rPr lang="zh-TW" altLang="en-US" sz="6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70C0"/>
                </a:solidFill>
                <a:effectLst>
                  <a:glow rad="38100">
                    <a:schemeClr val="accent1"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文鼎超顏楷" panose="020B0609010101010101" pitchFamily="49" charset="-120"/>
                <a:ea typeface="文鼎超顏楷" panose="020B0609010101010101" pitchFamily="49" charset="-120"/>
              </a:rPr>
              <a:t>限時使用</a:t>
            </a:r>
            <a:r>
              <a:rPr lang="en-US" altLang="zh-TW" sz="6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70C0"/>
                </a:solidFill>
                <a:effectLst>
                  <a:glow rad="38100">
                    <a:schemeClr val="accent1"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文鼎超顏楷" panose="020B0609010101010101" pitchFamily="49" charset="-120"/>
                <a:ea typeface="文鼎超顏楷" panose="020B0609010101010101" pitchFamily="49" charset="-120"/>
              </a:rPr>
              <a:t>3C</a:t>
            </a:r>
            <a:endParaRPr lang="zh-TW" altLang="en-US" sz="6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0070C0"/>
              </a:solidFill>
              <a:effectLst>
                <a:glow rad="38100">
                  <a:schemeClr val="accent1">
                    <a:alpha val="40000"/>
                  </a:schemeClr>
                </a:glow>
                <a:innerShdw blurRad="114300">
                  <a:prstClr val="black"/>
                </a:innerShdw>
              </a:effectLst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630732"/>
            <a:ext cx="11878491" cy="2759529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360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打電腦、看電視、滑手機等，每天使用少於</a:t>
            </a:r>
            <a:r>
              <a:rPr lang="en-US" altLang="zh-TW" sz="360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2</a:t>
            </a:r>
            <a:r>
              <a:rPr lang="zh-TW" altLang="en-US" sz="360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小時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360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使用</a:t>
            </a:r>
            <a:r>
              <a:rPr lang="en-US" altLang="zh-TW" sz="360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30</a:t>
            </a:r>
            <a:r>
              <a:rPr lang="zh-TW" altLang="en-US" sz="360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分鐘，休息</a:t>
            </a:r>
            <a:r>
              <a:rPr lang="en-US" altLang="zh-TW" sz="360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10</a:t>
            </a:r>
            <a:r>
              <a:rPr lang="zh-TW" altLang="en-US" sz="360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395" y="4390261"/>
            <a:ext cx="2129028" cy="131103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878" y="3829699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000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03123" y="86117"/>
            <a:ext cx="9133730" cy="1233424"/>
          </a:xfrm>
        </p:spPr>
        <p:txBody>
          <a:bodyPr>
            <a:normAutofit/>
          </a:bodyPr>
          <a:lstStyle/>
          <a:p>
            <a:pPr algn="ctr"/>
            <a:r>
              <a:rPr lang="zh-TW" altLang="en-US" sz="6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70C0"/>
                </a:solidFill>
                <a:effectLst>
                  <a:glow rad="38100">
                    <a:schemeClr val="accent1"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文鼎超顏楷" panose="020B0609010101010101" pitchFamily="49" charset="-120"/>
                <a:ea typeface="文鼎超顏楷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503" y="1485900"/>
            <a:ext cx="11887199" cy="1858191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360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燈光充足、不閃爍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360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不關燈或在昏暗環境使用</a:t>
            </a:r>
            <a:r>
              <a:rPr lang="en-US" altLang="zh-TW" sz="360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3</a:t>
            </a:r>
            <a:r>
              <a:rPr lang="zh-TW" altLang="en-US" sz="360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449" y="3731652"/>
            <a:ext cx="3657298" cy="297460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2253" y="4672665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674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139727"/>
            <a:ext cx="9133730" cy="1233424"/>
          </a:xfrm>
        </p:spPr>
        <p:txBody>
          <a:bodyPr>
            <a:normAutofit/>
          </a:bodyPr>
          <a:lstStyle/>
          <a:p>
            <a:pPr algn="ctr"/>
            <a:r>
              <a:rPr lang="zh-TW" altLang="en-US" sz="6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0070C0"/>
                </a:solidFill>
                <a:effectLst>
                  <a:glow rad="38100">
                    <a:schemeClr val="accent1"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文鼎超顏楷" panose="020B0609010101010101" pitchFamily="49" charset="-120"/>
                <a:ea typeface="文鼎超顏楷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63723" y="1485900"/>
            <a:ext cx="10663428" cy="1427117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360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多接觸大自然，多看遠方，可預防近視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360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每天戶外運動，最少</a:t>
            </a:r>
            <a:r>
              <a:rPr lang="en-US" altLang="zh-TW" sz="360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1</a:t>
            </a:r>
            <a:r>
              <a:rPr lang="zh-TW" altLang="en-US" sz="360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3832" y="3196590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36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40262f94-9f35-4ac3-9a90-690165a166b7"/>
    <ds:schemaRef ds:uri="a4f35948-e619-41b3-aa29-22878b09cfd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48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文鼎超顏楷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6</cp:revision>
  <dcterms:created xsi:type="dcterms:W3CDTF">2021-10-07T05:51:37Z</dcterms:created>
  <dcterms:modified xsi:type="dcterms:W3CDTF">2021-10-14T06:11:35Z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