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90294" y="191146"/>
            <a:ext cx="6841535" cy="1298020"/>
          </a:xfr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r>
              <a:rPr lang="zh-TW" alt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毛楷" panose="020B0609010101010101" pitchFamily="49" charset="-120"/>
                <a:ea typeface="文鼎粗毛楷" panose="020B0609010101010101" pitchFamily="49" charset="-120"/>
              </a:rPr>
              <a:t>搶救</a:t>
            </a:r>
            <a:r>
              <a:rPr lang="en-US" altLang="zh-TW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毛楷" panose="020B0609010101010101" pitchFamily="49" charset="-120"/>
                <a:ea typeface="文鼎粗毛楷" panose="020B0609010101010101" pitchFamily="49" charset="-120"/>
              </a:rPr>
              <a:t>3C</a:t>
            </a:r>
            <a:r>
              <a:rPr lang="zh-TW" alt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毛楷" panose="020B0609010101010101" pitchFamily="49" charset="-120"/>
                <a:ea typeface="文鼎粗毛楷" panose="020B0609010101010101" pitchFamily="49" charset="-120"/>
              </a:rPr>
              <a:t>惡視力</a:t>
            </a:r>
            <a:endParaRPr lang="zh-TW" altLang="en-US" sz="7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190712" y="1627831"/>
            <a:ext cx="4483025" cy="854112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rtlCol="0"/>
          <a:lstStyle/>
          <a:p>
            <a:r>
              <a:rPr lang="zh-TW" altLang="en-US" dirty="0"/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1392" y="2481943"/>
            <a:ext cx="2083442" cy="348662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3634" y="775993"/>
            <a:ext cx="2103119" cy="137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zh-TW" alt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毛楷" panose="020B0609010101010101" pitchFamily="49" charset="-120"/>
                <a:ea typeface="文鼎粗毛楷" panose="020B0609010101010101" pitchFamily="49" charset="-120"/>
                <a:cs typeface="+mn-cs"/>
              </a:rPr>
              <a:t>限時使用</a:t>
            </a:r>
            <a:r>
              <a:rPr lang="en-US" altLang="zh-TW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毛楷" panose="020B0609010101010101" pitchFamily="49" charset="-120"/>
                <a:ea typeface="文鼎粗毛楷" panose="020B0609010101010101" pitchFamily="49" charset="-120"/>
                <a:cs typeface="+mn-cs"/>
              </a:rPr>
              <a:t>3C</a:t>
            </a:r>
            <a:endParaRPr lang="zh-TW" alt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粗毛楷" panose="020B0609010101010101" pitchFamily="49" charset="-120"/>
              <a:ea typeface="文鼎粗毛楷" panose="020B0609010101010101" pitchFamily="49" charset="-120"/>
              <a:cs typeface="+mn-cs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28572" y="1485901"/>
            <a:ext cx="9134856" cy="1322614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打電腦、看電視、滑手機等，每天使用少於</a:t>
            </a:r>
            <a:r>
              <a:rPr lang="en-US" altLang="zh-TW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2</a:t>
            </a:r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小時</a:t>
            </a:r>
          </a:p>
          <a:p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使用</a:t>
            </a:r>
            <a:r>
              <a:rPr lang="en-US" altLang="zh-TW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30</a:t>
            </a:r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分鐘，休息</a:t>
            </a:r>
            <a:r>
              <a:rPr lang="en-US" altLang="zh-TW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10</a:t>
            </a:r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8455" y="2982082"/>
            <a:ext cx="6430748" cy="2798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47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97714"/>
            <a:ext cx="9133730" cy="123342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zh-TW" alt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毛楷" panose="020B0609010101010101" pitchFamily="49" charset="-120"/>
                <a:ea typeface="文鼎粗毛楷" panose="020B0609010101010101" pitchFamily="49" charset="-120"/>
                <a:cs typeface="+mn-cs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659201" y="1593188"/>
            <a:ext cx="7902811" cy="1466306"/>
          </a:xfr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燈光充足、不閃爍</a:t>
            </a:r>
          </a:p>
          <a:p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不關燈或在昏暗環境使用</a:t>
            </a:r>
            <a:r>
              <a:rPr lang="en-US" altLang="zh-TW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</a:t>
            </a:r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860" y="2843036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3534" y="3472430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212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zh-TW" alt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粗毛楷" panose="020B0609010101010101" pitchFamily="49" charset="-120"/>
                <a:ea typeface="文鼎粗毛楷" panose="020B0609010101010101" pitchFamily="49" charset="-120"/>
                <a:cs typeface="+mn-cs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60538" y="1420586"/>
            <a:ext cx="6531211" cy="1518557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每天戶外運動，最少</a:t>
            </a:r>
            <a:r>
              <a:rPr lang="en-US" altLang="zh-TW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1</a:t>
            </a:r>
            <a:r>
              <a:rPr lang="zh-TW" altLang="en-US" sz="2800" dirty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小時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263" y="279427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817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ck_To_School">
    <a:dk1>
      <a:sysClr val="windowText" lastClr="000000"/>
    </a:dk1>
    <a:lt1>
      <a:sysClr val="window" lastClr="FFFFFF"/>
    </a:lt1>
    <a:dk2>
      <a:srgbClr val="404040"/>
    </a:dk2>
    <a:lt2>
      <a:srgbClr val="FFF7D3"/>
    </a:lt2>
    <a:accent1>
      <a:srgbClr val="EB7F23"/>
    </a:accent1>
    <a:accent2>
      <a:srgbClr val="AFAF51"/>
    </a:accent2>
    <a:accent3>
      <a:srgbClr val="84491F"/>
    </a:accent3>
    <a:accent4>
      <a:srgbClr val="FEBE2F"/>
    </a:accent4>
    <a:accent5>
      <a:srgbClr val="6E1C1C"/>
    </a:accent5>
    <a:accent6>
      <a:srgbClr val="9EE0F8"/>
    </a:accent6>
    <a:hlink>
      <a:srgbClr val="EB7F23"/>
    </a:hlink>
    <a:folHlink>
      <a:srgbClr val="40404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文鼎粗毛楷</vt:lpstr>
      <vt:lpstr>文鼎細鋼筆行楷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6</cp:revision>
  <dcterms:created xsi:type="dcterms:W3CDTF">2021-10-07T05:51:48Z</dcterms:created>
  <dcterms:modified xsi:type="dcterms:W3CDTF">2021-10-14T06:11:59Z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