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66"/>
    <a:srgbClr val="003300"/>
    <a:srgbClr val="69A6FF"/>
    <a:srgbClr val="009ED6"/>
    <a:srgbClr val="993366"/>
    <a:srgbClr val="FFFF66"/>
    <a:srgbClr val="C03F91"/>
    <a:srgbClr val="B72F8C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5" Type="http://schemas.openxmlformats.org/officeDocument/2006/relationships/audio" Target="../media/audio2.wav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7000">
              <a:schemeClr val="accent6">
                <a:lumMod val="75000"/>
              </a:schemeClr>
            </a:gs>
            <a:gs pos="51000">
              <a:srgbClr val="92D050"/>
            </a:gs>
            <a:gs pos="34000">
              <a:srgbClr val="FFFF00"/>
            </a:gs>
            <a:gs pos="67000">
              <a:srgbClr val="00B0F0"/>
            </a:gs>
            <a:gs pos="100000">
              <a:srgbClr val="7030A0"/>
            </a:gs>
            <a:gs pos="84000">
              <a:srgbClr val="00206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橢圓形圖說文字 6"/>
          <p:cNvSpPr/>
          <p:nvPr/>
        </p:nvSpPr>
        <p:spPr>
          <a:xfrm>
            <a:off x="467544" y="980728"/>
            <a:ext cx="4353284" cy="1943986"/>
          </a:xfrm>
          <a:prstGeom prst="wedgeEllipseCallout">
            <a:avLst>
              <a:gd name="adj1" fmla="val 57139"/>
              <a:gd name="adj2" fmla="val 42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zh-TW" altLang="en-US" cap="none" dirty="0" smtClean="0">
                <a:ln w="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一起猜一</a:t>
            </a:r>
            <a:r>
              <a:rPr lang="zh-TW" altLang="en-US" cap="none" dirty="0">
                <a:ln w="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猜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3933056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/>
              <a:t> 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763688" y="2924944"/>
            <a:ext cx="2376264" cy="156966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isometricOffAxis2Lef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altLang="zh-TW" sz="9600" dirty="0" smtClean="0">
                <a:solidFill>
                  <a:srgbClr val="00206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hlinkClick r:id="rId4" action="ppaction://hlinksldjump"/>
              </a:rPr>
              <a:t>GO!</a:t>
            </a:r>
            <a:endParaRPr lang="zh-TW" altLang="en-US" sz="9600" dirty="0">
              <a:solidFill>
                <a:srgbClr val="00206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55576" y="1484784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答案你意想不</a:t>
            </a:r>
            <a:r>
              <a:rPr lang="zh-TW" altLang="en-US" sz="4000" dirty="0"/>
              <a:t>到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828" y="980728"/>
            <a:ext cx="2794000" cy="2209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3" name="applause.wav"/>
          </p:stSnd>
        </p:sndAc>
      </p:transition>
    </mc:Choice>
    <mc:Fallback xmlns="">
      <p:transition spd="slow" advClick="0">
        <p:fade/>
        <p:sndAc>
          <p:stSnd>
            <p:snd r:embed="rId6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7000">
              <a:schemeClr val="accent6">
                <a:lumMod val="75000"/>
              </a:schemeClr>
            </a:gs>
            <a:gs pos="51000">
              <a:srgbClr val="92D050"/>
            </a:gs>
            <a:gs pos="34000">
              <a:srgbClr val="FFFF00"/>
            </a:gs>
            <a:gs pos="67000">
              <a:srgbClr val="00B0F0"/>
            </a:gs>
            <a:gs pos="100000">
              <a:srgbClr val="7030A0"/>
            </a:gs>
            <a:gs pos="84000">
              <a:srgbClr val="00206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prstTxWarp prst="textDeflateBottom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sz="9600" b="1" dirty="0" smtClean="0">
                <a:solidFill>
                  <a:srgbClr val="FF9966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r="5400000" sy="-100000" algn="bl" rotWithShape="0"/>
                </a:effectLst>
              </a:rPr>
              <a:t>我喜歡吃什麼</a:t>
            </a:r>
            <a:r>
              <a:rPr lang="en-US" altLang="zh-TW" sz="9600" b="1" dirty="0" smtClean="0">
                <a:solidFill>
                  <a:srgbClr val="FF9966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r="5400000" sy="-100000" algn="bl" rotWithShape="0"/>
                </a:effectLst>
              </a:rPr>
              <a:t>?</a:t>
            </a:r>
            <a:endParaRPr lang="zh-TW" altLang="en-US" sz="9600" b="1" dirty="0">
              <a:solidFill>
                <a:srgbClr val="FF9966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5000" endA="50" endPos="85000" dir="5400000" sy="-100000" algn="bl" rotWithShape="0"/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79512" y="4437112"/>
            <a:ext cx="2376264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976" y="4331722"/>
            <a:ext cx="2402032" cy="146316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4440357"/>
            <a:ext cx="2402032" cy="1463167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539552" y="4725144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C000"/>
                </a:solidFill>
                <a:hlinkClick r:id="" action="ppaction://hlinkshowjump?jump=nextslide"/>
              </a:rPr>
              <a:t>玉米</a:t>
            </a:r>
            <a:endParaRPr lang="zh-TW" altLang="en-US" sz="4000" dirty="0">
              <a:solidFill>
                <a:srgbClr val="FFC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707904" y="4331722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92D050"/>
                </a:solidFill>
                <a:hlinkClick r:id="" action="ppaction://hlinkshowjump?jump=nextslide"/>
              </a:rPr>
              <a:t>番</a:t>
            </a:r>
            <a:r>
              <a:rPr lang="zh-TW" altLang="en-US" sz="4000" dirty="0" smtClean="0">
                <a:solidFill>
                  <a:srgbClr val="92D050"/>
                </a:solidFill>
                <a:hlinkClick r:id="" action="ppaction://hlinkshowjump?jump=nextslide"/>
              </a:rPr>
              <a:t>茄汁</a:t>
            </a:r>
            <a:endParaRPr lang="zh-TW" altLang="en-US" sz="4000" dirty="0">
              <a:solidFill>
                <a:srgbClr val="92D050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660232" y="4581128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9966"/>
                </a:solidFill>
                <a:hlinkClick r:id="" action="ppaction://hlinkshowjump?jump=nextslide"/>
              </a:rPr>
              <a:t>西瓜</a:t>
            </a:r>
            <a:endParaRPr lang="zh-TW" altLang="en-US" sz="4000" dirty="0">
              <a:solidFill>
                <a:srgbClr val="FF9966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810" y="1002517"/>
            <a:ext cx="3012206" cy="332414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" name="矩形 10"/>
          <p:cNvSpPr/>
          <p:nvPr/>
        </p:nvSpPr>
        <p:spPr>
          <a:xfrm>
            <a:off x="552786" y="2440216"/>
            <a:ext cx="922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" dirty="0" smtClean="0">
                <a:solidFill>
                  <a:srgbClr val="7030A0"/>
                </a:solidFill>
              </a:rPr>
              <a:t> </a:t>
            </a:r>
            <a:r>
              <a:rPr lang="zh-TW" altLang="en-US" sz="800" dirty="0" smtClean="0">
                <a:solidFill>
                  <a:srgbClr val="002060"/>
                </a:solidFill>
              </a:rPr>
              <a:t>蛋糕</a:t>
            </a:r>
            <a:endParaRPr lang="zh-TW" altLang="en-US" sz="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drumroll.wav"/>
          </p:stSnd>
        </p:sndAc>
      </p:transition>
    </mc:Choice>
    <mc:Fallback xmlns="">
      <p:transition spd="slow" advClick="0">
        <p:fade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5000">
              <a:srgbClr val="FF9966"/>
            </a:gs>
            <a:gs pos="26000">
              <a:srgbClr val="FFFF00"/>
            </a:gs>
            <a:gs pos="40765">
              <a:srgbClr val="CAD9EB"/>
            </a:gs>
            <a:gs pos="40531">
              <a:srgbClr val="92D050"/>
            </a:gs>
            <a:gs pos="54000">
              <a:srgbClr val="00B050"/>
            </a:gs>
            <a:gs pos="67000">
              <a:srgbClr val="00B0F0"/>
            </a:gs>
            <a:gs pos="78000">
              <a:srgbClr val="0070C0"/>
            </a:gs>
            <a:gs pos="90000">
              <a:srgbClr val="7030A0"/>
            </a:gs>
            <a:gs pos="100000">
              <a:srgbClr val="FF9966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橢圓形圖說文字 19"/>
          <p:cNvSpPr/>
          <p:nvPr/>
        </p:nvSpPr>
        <p:spPr>
          <a:xfrm>
            <a:off x="0" y="-120856"/>
            <a:ext cx="6840760" cy="3549856"/>
          </a:xfrm>
          <a:prstGeom prst="wedgeEllipseCallout">
            <a:avLst>
              <a:gd name="adj1" fmla="val -25288"/>
              <a:gd name="adj2" fmla="val 1019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611560" y="764704"/>
            <a:ext cx="7992888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2Lef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marL="1143000" indent="-1143000">
              <a:buFont typeface="Wingdings" panose="05000000000000000000" pitchFamily="2" charset="2"/>
              <a:buChar char=""/>
            </a:pPr>
            <a:r>
              <a:rPr lang="zh-TW" altLang="en-US" sz="8800" dirty="0" smtClean="0">
                <a:solidFill>
                  <a:srgbClr val="009ED6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50" endPos="85000" dir="5400000" sy="-100000" algn="bl" rotWithShape="0"/>
                </a:effectLst>
              </a:rPr>
              <a:t>答錯了</a:t>
            </a:r>
            <a:r>
              <a:rPr lang="en-US" altLang="zh-TW" sz="8800" dirty="0" smtClean="0">
                <a:solidFill>
                  <a:srgbClr val="009ED6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50" endPos="85000" dir="5400000" sy="-100000" algn="bl" rotWithShape="0"/>
                </a:effectLst>
              </a:rPr>
              <a:t>!</a:t>
            </a:r>
            <a:endParaRPr lang="zh-TW" altLang="en-US" sz="8800" dirty="0">
              <a:solidFill>
                <a:srgbClr val="009ED6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5000" endA="50" endPos="85000" dir="5400000" sy="-100000" algn="bl" rotWithShape="0"/>
              </a:effectLst>
            </a:endParaRPr>
          </a:p>
        </p:txBody>
      </p:sp>
      <p:pic>
        <p:nvPicPr>
          <p:cNvPr id="19" name="圖片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437112"/>
            <a:ext cx="2160240" cy="2294655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3923928" y="4581128"/>
            <a:ext cx="2376264" cy="864096"/>
          </a:xfrm>
          <a:prstGeom prst="rect">
            <a:avLst/>
          </a:prstGeom>
          <a:solidFill>
            <a:srgbClr val="FFFF00"/>
          </a:solidFill>
          <a:effectLst>
            <a:glow rad="2286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perspectiveLeft"/>
            <a:lightRig rig="threePt" dir="t"/>
          </a:scene3d>
          <a:sp3d>
            <a:bevelT w="165100" prst="coolSlant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211960" y="4869160"/>
            <a:ext cx="1800200" cy="461665"/>
          </a:xfrm>
          <a:prstGeom prst="rect">
            <a:avLst/>
          </a:prstGeom>
          <a:solidFill>
            <a:srgbClr val="FF9966"/>
          </a:solidFill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hlinkClick r:id="rId4" action="ppaction://hlinksldjump"/>
              </a:rPr>
              <a:t>回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hlinkClick r:id="rId4" action="ppaction://hlinksldjump"/>
              </a:rPr>
              <a:t>去</a:t>
            </a:r>
            <a:endParaRPr lang="zh-TW" altLang="en-US" sz="2400" dirty="0">
              <a:ln w="0"/>
              <a:solidFill>
                <a:srgbClr val="00206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5000">
              <a:srgbClr val="FF9966"/>
            </a:gs>
            <a:gs pos="26000">
              <a:srgbClr val="FFFF00"/>
            </a:gs>
            <a:gs pos="40765">
              <a:srgbClr val="CAD9EB"/>
            </a:gs>
            <a:gs pos="40531">
              <a:srgbClr val="92D050"/>
            </a:gs>
            <a:gs pos="54000">
              <a:srgbClr val="00B050"/>
            </a:gs>
            <a:gs pos="67000">
              <a:srgbClr val="00B0F0"/>
            </a:gs>
            <a:gs pos="78000">
              <a:srgbClr val="0070C0"/>
            </a:gs>
            <a:gs pos="90000">
              <a:srgbClr val="7030A0"/>
            </a:gs>
            <a:gs pos="100000">
              <a:srgbClr val="FF9966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2717513" y="764704"/>
            <a:ext cx="5760640" cy="2052808"/>
          </a:xfrm>
          <a:prstGeom prst="wedgeEllipseCallout">
            <a:avLst>
              <a:gd name="adj1" fmla="val -28530"/>
              <a:gd name="adj2" fmla="val 74649"/>
            </a:avLst>
          </a:prstGeom>
          <a:solidFill>
            <a:srgbClr val="69A6FF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3851920" y="1268760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</a:rPr>
              <a:t>答對了</a:t>
            </a:r>
            <a:r>
              <a:rPr lang="en-US" altLang="zh-TW" sz="4000" dirty="0" smtClean="0">
                <a:solidFill>
                  <a:srgbClr val="FF0000"/>
                </a:solidFill>
              </a:rPr>
              <a:t>!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7472"/>
            <a:ext cx="4397164" cy="36693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30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Wingdings</vt:lpstr>
      <vt:lpstr>訓練</vt:lpstr>
      <vt:lpstr>一起猜一猜</vt:lpstr>
      <vt:lpstr>我喜歡吃什麼?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2021-11-23T06:59:48Z</dcterms:modified>
</cp:coreProperties>
</file>