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00FF"/>
    <a:srgbClr val="66FF99"/>
    <a:srgbClr val="9933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04738" y="409602"/>
            <a:ext cx="5352370" cy="1262444"/>
          </a:xfrm>
        </p:spPr>
        <p:txBody>
          <a:bodyPr rtlCol="0"/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搶救</a:t>
            </a:r>
            <a:r>
              <a:rPr lang="en-US" altLang="zh-TW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3C</a:t>
            </a:r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192095" y="2463854"/>
            <a:ext cx="3477185" cy="775734"/>
          </a:xfrm>
        </p:spPr>
        <p:txBody>
          <a:bodyPr rtlCol="0">
            <a:normAutofit lnSpcReduction="10000"/>
          </a:bodyPr>
          <a:lstStyle/>
          <a:p>
            <a:r>
              <a:rPr lang="zh-TW" altLang="en-US" dirty="0">
                <a:solidFill>
                  <a:srgbClr val="00B05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護眼</a:t>
            </a:r>
            <a:r>
              <a:rPr lang="zh-TW" altLang="en-US" dirty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243" y="1787283"/>
            <a:ext cx="2424380" cy="4066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75655" y="692332"/>
            <a:ext cx="2769326" cy="770708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sz="4400" dirty="0">
                <a:ln w="0"/>
                <a:solidFill>
                  <a:srgbClr val="993366"/>
                </a:solidFill>
                <a:effectLst>
                  <a:reflection blurRad="6350" stA="53000" endA="300" endPos="35500" dir="5400000" sy="-90000" algn="bl" rotWithShape="0"/>
                </a:effectLst>
                <a:latin typeface="文鼎勘亭流" panose="020B0609010101010101" pitchFamily="49" charset="-120"/>
                <a:ea typeface="文鼎勘亭流" panose="020B0609010101010101" pitchFamily="49" charset="-120"/>
              </a:rPr>
              <a:t>限時使用</a:t>
            </a:r>
            <a:r>
              <a:rPr lang="en-US" altLang="zh-TW" sz="4400" dirty="0">
                <a:ln w="0"/>
                <a:solidFill>
                  <a:srgbClr val="993366"/>
                </a:solidFill>
                <a:effectLst>
                  <a:reflection blurRad="6350" stA="53000" endA="300" endPos="35500" dir="5400000" sy="-90000" algn="bl" rotWithShape="0"/>
                </a:effectLst>
                <a:latin typeface="文鼎勘亭流" panose="020B0609010101010101" pitchFamily="49" charset="-120"/>
                <a:ea typeface="文鼎勘亭流" panose="020B0609010101010101" pitchFamily="49" charset="-120"/>
              </a:rPr>
              <a:t>3C</a:t>
            </a:r>
            <a:endParaRPr lang="zh-TW" altLang="en-US" sz="4400" dirty="0">
              <a:ln w="0"/>
              <a:solidFill>
                <a:srgbClr val="993366"/>
              </a:solidFill>
              <a:effectLst>
                <a:reflection blurRad="6350" stA="53000" endA="300" endPos="35500" dir="5400000" sy="-90000" algn="bl" rotWithShape="0"/>
              </a:effectLst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0627" y="2142308"/>
            <a:ext cx="5643155" cy="1275807"/>
          </a:xfrm>
        </p:spPr>
        <p:txBody>
          <a:bodyPr>
            <a:normAutofit fontScale="70000" lnSpcReduction="20000"/>
          </a:bodyPr>
          <a:lstStyle/>
          <a:p>
            <a:r>
              <a:rPr lang="zh-TW" altLang="en-US" sz="3200" dirty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打電腦、看電視、滑手機等，每天使用少於</a:t>
            </a:r>
            <a:r>
              <a:rPr lang="en-US" altLang="zh-TW" sz="3200" dirty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2</a:t>
            </a:r>
            <a:r>
              <a:rPr lang="zh-TW" altLang="en-US" sz="3200" dirty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  <a:p>
            <a:r>
              <a:rPr lang="zh-TW" altLang="en-US" sz="3800" dirty="0">
                <a:solidFill>
                  <a:schemeClr val="accent6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使用</a:t>
            </a:r>
            <a:r>
              <a:rPr lang="en-US" altLang="zh-TW" sz="3800" dirty="0">
                <a:solidFill>
                  <a:schemeClr val="accent6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30</a:t>
            </a:r>
            <a:r>
              <a:rPr lang="zh-TW" altLang="en-US" sz="3800" dirty="0">
                <a:solidFill>
                  <a:schemeClr val="accent6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分鐘，休息</a:t>
            </a:r>
            <a:r>
              <a:rPr lang="en-US" altLang="zh-TW" sz="3800" dirty="0">
                <a:solidFill>
                  <a:schemeClr val="accent6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10</a:t>
            </a:r>
            <a:r>
              <a:rPr lang="zh-TW" altLang="en-US" sz="3800" dirty="0">
                <a:solidFill>
                  <a:schemeClr val="accent6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</a:t>
            </a:r>
          </a:p>
          <a:p>
            <a:pPr marL="45720" indent="0">
              <a:buNone/>
            </a:pPr>
            <a:endParaRPr lang="zh-TW" altLang="en-US" sz="38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4763" y="3579223"/>
            <a:ext cx="7402706" cy="315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768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46069" y="992777"/>
            <a:ext cx="3243942" cy="862149"/>
          </a:xfrm>
        </p:spPr>
        <p:txBody>
          <a:bodyPr>
            <a:noAutofit/>
          </a:bodyPr>
          <a:lstStyle/>
          <a:p>
            <a:r>
              <a:rPr lang="zh-TW" altLang="en-US" sz="4800" dirty="0">
                <a:ln w="0"/>
                <a:solidFill>
                  <a:srgbClr val="993366"/>
                </a:solidFill>
                <a:effectLst>
                  <a:reflection blurRad="6350" stA="53000" endA="300" endPos="35500" dir="5400000" sy="-90000" algn="bl" rotWithShape="0"/>
                </a:effectLst>
                <a:latin typeface="文鼎勘亭流" panose="020B0609010101010101" pitchFamily="49" charset="-120"/>
                <a:ea typeface="文鼎勘亭流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9092" y="2756263"/>
            <a:ext cx="4073434" cy="155448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FF00FF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燈光充足、不閃爍</a:t>
            </a:r>
          </a:p>
          <a:p>
            <a:r>
              <a:rPr lang="zh-TW" altLang="en-US" dirty="0">
                <a:solidFill>
                  <a:schemeClr val="accent5">
                    <a:lumMod val="40000"/>
                    <a:lumOff val="6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不關燈或在昏暗環境使用</a:t>
            </a:r>
            <a:r>
              <a:rPr lang="en-US" altLang="zh-TW" dirty="0">
                <a:solidFill>
                  <a:schemeClr val="accent5">
                    <a:lumMod val="40000"/>
                    <a:lumOff val="6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3</a:t>
            </a:r>
            <a:r>
              <a:rPr lang="zh-TW" altLang="en-US" dirty="0">
                <a:solidFill>
                  <a:schemeClr val="accent5">
                    <a:lumMod val="40000"/>
                    <a:lumOff val="6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5886" y="1626406"/>
            <a:ext cx="5046467" cy="4104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830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2297" y="613954"/>
            <a:ext cx="4145280" cy="750630"/>
          </a:xfrm>
        </p:spPr>
        <p:txBody>
          <a:bodyPr>
            <a:noAutofit/>
          </a:bodyPr>
          <a:lstStyle/>
          <a:p>
            <a:r>
              <a:rPr lang="zh-TW" altLang="en-US" sz="4000" dirty="0">
                <a:ln w="0"/>
                <a:solidFill>
                  <a:srgbClr val="993366"/>
                </a:solidFill>
                <a:effectLst>
                  <a:reflection blurRad="6350" stA="53000" endA="300" endPos="35500" dir="5400000" sy="-90000" algn="bl" rotWithShape="0"/>
                </a:effectLst>
                <a:latin typeface="文鼎勘亭流" panose="020B0609010101010101" pitchFamily="49" charset="-120"/>
                <a:ea typeface="文鼎勘亭流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0668" y="2442754"/>
            <a:ext cx="4728537" cy="1267097"/>
          </a:xfrm>
        </p:spPr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多接觸大自然，多看遠方，可預防近視</a:t>
            </a:r>
          </a:p>
          <a:p>
            <a:r>
              <a:rPr lang="zh-TW" altLang="en-US" dirty="0" smtClean="0">
                <a:solidFill>
                  <a:srgbClr val="00206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每天戶外運動，最少</a:t>
            </a:r>
            <a:r>
              <a:rPr lang="en-US" altLang="zh-TW" dirty="0" smtClean="0">
                <a:solidFill>
                  <a:srgbClr val="00206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1</a:t>
            </a:r>
            <a:r>
              <a:rPr lang="zh-TW" altLang="en-US" dirty="0" smtClean="0">
                <a:solidFill>
                  <a:srgbClr val="00206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小時</a:t>
            </a:r>
            <a:endParaRPr lang="zh-TW" altLang="en-US" dirty="0">
              <a:solidFill>
                <a:srgbClr val="00206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2551" y="2912911"/>
            <a:ext cx="7262329" cy="3750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378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a4f35948-e619-41b3-aa29-22878b09cfd2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40262f94-9f35-4ac3-9a90-690165a166b7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57</TotalTime>
  <Words>78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文鼎空疊圓</vt:lpstr>
      <vt:lpstr>文鼎俏黑體P</vt:lpstr>
      <vt:lpstr>文鼎勘亭流</vt:lpstr>
      <vt:lpstr>文鼎甜妞體P</vt:lpstr>
      <vt:lpstr>文鼎疊圓體</vt:lpstr>
      <vt:lpstr>細明體</vt:lpstr>
      <vt:lpstr>Arial</vt:lpstr>
      <vt:lpstr>返校 16x9</vt:lpstr>
      <vt:lpstr>搶救3C惡視力</vt:lpstr>
      <vt:lpstr>  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8</cp:revision>
  <dcterms:created xsi:type="dcterms:W3CDTF">2021-10-12T06:33:10Z</dcterms:created>
  <dcterms:modified xsi:type="dcterms:W3CDTF">2021-10-19T07:02:42Z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