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1" d="100"/>
          <a:sy n="71" d="100"/>
        </p:scale>
        <p:origin x="1464" y="27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4167051" y="-483325"/>
            <a:ext cx="16237131" cy="2377440"/>
          </a:xfrm>
        </p:spPr>
        <p:txBody>
          <a:bodyPr rtlCol="0"/>
          <a:lstStyle/>
          <a:p>
            <a:r>
              <a:rPr lang="zh-TW" altLang="en-US" dirty="0">
                <a:solidFill>
                  <a:srgbClr val="FF0000"/>
                </a:solidFill>
              </a:rPr>
              <a:t>搶</a:t>
            </a:r>
            <a:r>
              <a:rPr lang="zh-TW" altLang="en-US" dirty="0">
                <a:solidFill>
                  <a:srgbClr val="FFC000"/>
                </a:solidFill>
              </a:rPr>
              <a:t>救</a:t>
            </a:r>
            <a:r>
              <a:rPr lang="en-US" altLang="zh-TW" dirty="0">
                <a:solidFill>
                  <a:srgbClr val="FFFF00"/>
                </a:solidFill>
              </a:rPr>
              <a:t>3C</a:t>
            </a:r>
            <a:r>
              <a:rPr lang="zh-TW" altLang="en-US" dirty="0">
                <a:solidFill>
                  <a:srgbClr val="92D050"/>
                </a:solidFill>
              </a:rPr>
              <a:t>惡</a:t>
            </a:r>
            <a:r>
              <a:rPr lang="zh-TW" altLang="en-US" dirty="0">
                <a:solidFill>
                  <a:srgbClr val="00B0F0"/>
                </a:solidFill>
              </a:rPr>
              <a:t>視</a:t>
            </a:r>
            <a:r>
              <a:rPr lang="zh-TW" altLang="en-US" dirty="0">
                <a:solidFill>
                  <a:srgbClr val="7030A0"/>
                </a:solidFill>
              </a:rPr>
              <a:t>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-1116106" y="2259106"/>
            <a:ext cx="11935771" cy="1989411"/>
          </a:xfrm>
        </p:spPr>
        <p:txBody>
          <a:bodyPr rtlCol="0"/>
          <a:lstStyle/>
          <a:p>
            <a:r>
              <a:rPr lang="zh-TW" altLang="en-US" dirty="0">
                <a:solidFill>
                  <a:srgbClr val="00B050"/>
                </a:solidFill>
              </a:rPr>
              <a:t>護眼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有一套</a:t>
            </a:r>
            <a:endParaRPr lang="zh-TW" altLang="en-US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1125" y="1003441"/>
            <a:ext cx="2952570" cy="495242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4798" y="646854"/>
            <a:ext cx="2075281" cy="134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>
                <a:solidFill>
                  <a:srgbClr val="00B050"/>
                </a:solidFill>
                <a:latin typeface="Arial Black" panose="020B0A04020102020204" pitchFamily="34" charset="0"/>
              </a:rPr>
              <a:t>限時使用3C</a:t>
            </a:r>
            <a:br>
              <a:rPr lang="zh-TW" altLang="en-US" sz="3600" dirty="0">
                <a:solidFill>
                  <a:srgbClr val="00B050"/>
                </a:solidFill>
                <a:latin typeface="Arial Black" panose="020B0A04020102020204" pitchFamily="34" charset="0"/>
              </a:rPr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4000" y="1312334"/>
            <a:ext cx="9139428" cy="4326467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7030A0"/>
                </a:solidFill>
              </a:rPr>
              <a:t>打電腦、看電視、滑手機等，每天使用少於</a:t>
            </a:r>
            <a:r>
              <a:rPr lang="en-US" altLang="zh-TW" sz="2800" dirty="0">
                <a:solidFill>
                  <a:srgbClr val="7030A0"/>
                </a:solidFill>
              </a:rPr>
              <a:t>2</a:t>
            </a:r>
            <a:r>
              <a:rPr lang="zh-TW" altLang="en-US" sz="2800" dirty="0">
                <a:solidFill>
                  <a:srgbClr val="7030A0"/>
                </a:solidFill>
              </a:rPr>
              <a:t>小時</a:t>
            </a:r>
          </a:p>
          <a:p>
            <a:r>
              <a:rPr lang="zh-TW" altLang="en-US" sz="2800" dirty="0">
                <a:solidFill>
                  <a:srgbClr val="7030A0"/>
                </a:solidFill>
              </a:rPr>
              <a:t>使用</a:t>
            </a:r>
            <a:r>
              <a:rPr lang="en-US" altLang="zh-TW" sz="2800" dirty="0" smtClean="0">
                <a:solidFill>
                  <a:srgbClr val="7030A0"/>
                </a:solidFill>
              </a:rPr>
              <a:t>30</a:t>
            </a:r>
            <a:r>
              <a:rPr lang="zh-TW" altLang="en-US" sz="2800" dirty="0">
                <a:solidFill>
                  <a:srgbClr val="7030A0"/>
                </a:solidFill>
              </a:rPr>
              <a:t>分鐘，休息</a:t>
            </a:r>
            <a:r>
              <a:rPr lang="en-US" altLang="zh-TW" sz="2800" dirty="0">
                <a:solidFill>
                  <a:srgbClr val="7030A0"/>
                </a:solidFill>
              </a:rPr>
              <a:t>10</a:t>
            </a:r>
            <a:r>
              <a:rPr lang="zh-TW" altLang="en-US" sz="2800" dirty="0" smtClean="0">
                <a:solidFill>
                  <a:srgbClr val="7030A0"/>
                </a:solidFill>
              </a:rPr>
              <a:t>分鐘</a:t>
            </a:r>
            <a:endParaRPr lang="zh-TW" altLang="en-US" sz="2800" dirty="0">
              <a:solidFill>
                <a:srgbClr val="7030A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5772834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63512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FF00"/>
                </a:solidFill>
              </a:rPr>
              <a:t>光線要充足</a:t>
            </a:r>
            <a:endParaRPr lang="zh-TW" altLang="en-US" dirty="0">
              <a:solidFill>
                <a:srgbClr val="FFFF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84881" y="1485900"/>
            <a:ext cx="9134856" cy="4152901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zh-TW" altLang="en-US" sz="3200" dirty="0">
                <a:solidFill>
                  <a:srgbClr val="FFC000"/>
                </a:solidFill>
              </a:rPr>
              <a:t>燈光充足、不閃爍</a:t>
            </a:r>
          </a:p>
          <a:p>
            <a:pPr marL="45720" indent="0">
              <a:buNone/>
            </a:pPr>
            <a:r>
              <a:rPr lang="zh-TW" altLang="en-US" sz="3200" dirty="0">
                <a:solidFill>
                  <a:srgbClr val="00B050"/>
                </a:solidFill>
              </a:rPr>
              <a:t>不關燈或在昏暗環境使用</a:t>
            </a:r>
            <a:r>
              <a:rPr lang="en-US" altLang="zh-TW" sz="3200" dirty="0">
                <a:solidFill>
                  <a:srgbClr val="00B050"/>
                </a:solidFill>
              </a:rPr>
              <a:t>3</a:t>
            </a:r>
            <a:r>
              <a:rPr lang="zh-TW" altLang="en-US" sz="3200" dirty="0">
                <a:solidFill>
                  <a:srgbClr val="00B050"/>
                </a:solidFill>
              </a:rPr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2930280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91973"/>
            <a:ext cx="9133730" cy="1233424"/>
          </a:xfrm>
        </p:spPr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</a:rPr>
              <a:t>戶外活動不可少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75875" y="1681842"/>
            <a:ext cx="9134856" cy="4152901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00B0F0"/>
                </a:solidFill>
              </a:rPr>
              <a:t>多接觸大自然，多看遠方，可預防近視</a:t>
            </a:r>
          </a:p>
          <a:p>
            <a:r>
              <a:rPr lang="zh-TW" altLang="en-US" sz="2800" dirty="0">
                <a:solidFill>
                  <a:srgbClr val="00B050"/>
                </a:solidFill>
              </a:rPr>
              <a:t>每天戶外運動，最少</a:t>
            </a:r>
            <a:r>
              <a:rPr lang="en-US" altLang="zh-TW" sz="2800" dirty="0">
                <a:solidFill>
                  <a:srgbClr val="00B050"/>
                </a:solidFill>
              </a:rPr>
              <a:t>1</a:t>
            </a:r>
            <a:r>
              <a:rPr lang="zh-TW" altLang="en-US" sz="2800" dirty="0">
                <a:solidFill>
                  <a:srgbClr val="00B050"/>
                </a:solidFill>
              </a:rPr>
              <a:t>小時</a:t>
            </a:r>
            <a:endParaRPr lang="zh-TW" altLang="en-US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083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www.w3.org/XML/1998/namespace"/>
    <ds:schemaRef ds:uri="40262f94-9f35-4ac3-9a90-690165a166b7"/>
    <ds:schemaRef ds:uri="http://purl.org/dc/terms/"/>
    <ds:schemaRef ds:uri="http://purl.org/dc/elements/1.1/"/>
    <ds:schemaRef ds:uri="http://schemas.microsoft.com/office/infopath/2007/PartnerControls"/>
    <ds:schemaRef ds:uri="a4f35948-e619-41b3-aa29-22878b09cfd2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55</TotalTime>
  <Words>78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細明體</vt:lpstr>
      <vt:lpstr>微軟正黑體</vt:lpstr>
      <vt:lpstr>Arial</vt:lpstr>
      <vt:lpstr>Arial Black</vt:lpstr>
      <vt:lpstr>Cambria</vt:lpstr>
      <vt:lpstr>返校 16x9</vt:lpstr>
      <vt:lpstr>搶救3C惡視力</vt:lpstr>
      <vt:lpstr>限時使用3C 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2021-10-12T06:31:52Z</dcterms:created>
  <dcterms:modified xsi:type="dcterms:W3CDTF">2021-10-19T07:00:48Z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