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5796506" cy="2003414"/>
          </a:xfrm>
        </p:spPr>
        <p:txBody>
          <a:bodyPr rtlCol="0"/>
          <a:lstStyle/>
          <a:p>
            <a:r>
              <a:rPr lang="zh-TW" altLang="en-US" dirty="0">
                <a:solidFill>
                  <a:srgbClr val="00B05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搶救</a:t>
            </a:r>
            <a:r>
              <a:rPr lang="en-US" altLang="zh-TW" dirty="0">
                <a:solidFill>
                  <a:srgbClr val="00B05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3C</a:t>
            </a:r>
            <a:r>
              <a:rPr lang="zh-TW" altLang="en-US" dirty="0">
                <a:solidFill>
                  <a:srgbClr val="00B05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惡</a:t>
            </a:r>
            <a:r>
              <a:rPr lang="zh-TW" altLang="en-US" dirty="0" smtClean="0">
                <a:solidFill>
                  <a:srgbClr val="00B05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視力</a:t>
            </a:r>
            <a:endParaRPr lang="zh-TW" altLang="en-US" dirty="0">
              <a:solidFill>
                <a:srgbClr val="00B05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3633940" cy="1771600"/>
          </a:xfrm>
        </p:spPr>
        <p:txBody>
          <a:bodyPr rtlCol="0"/>
          <a:lstStyle/>
          <a:p>
            <a:r>
              <a:rPr lang="zh-TW" altLang="en-US" dirty="0">
                <a:solidFill>
                  <a:srgbClr val="FFFF00"/>
                </a:solidFill>
              </a:rPr>
              <a:t>護眼</a:t>
            </a:r>
            <a:r>
              <a:rPr lang="zh-TW" altLang="en-US" dirty="0" smtClean="0">
                <a:solidFill>
                  <a:srgbClr val="FFFF00"/>
                </a:solidFill>
              </a:rPr>
              <a:t>有一套</a:t>
            </a:r>
            <a:endParaRPr lang="zh-TW" altLang="en-US" dirty="0">
              <a:solidFill>
                <a:srgbClr val="FFFF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643" y="165020"/>
            <a:ext cx="2984780" cy="488618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6354" y="1304159"/>
            <a:ext cx="708985" cy="574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8720" y="-104503"/>
            <a:ext cx="4924697" cy="1485900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F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限時使用</a:t>
            </a:r>
            <a:r>
              <a:rPr lang="en-US" altLang="zh-TW" sz="5400" dirty="0">
                <a:solidFill>
                  <a:srgbClr val="FF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3C</a:t>
            </a:r>
            <a:endParaRPr lang="zh-TW" altLang="en-US" sz="5400" dirty="0">
              <a:solidFill>
                <a:srgbClr val="FF000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3" y="1485900"/>
            <a:ext cx="3552878" cy="2864031"/>
          </a:xfrm>
        </p:spPr>
        <p:txBody>
          <a:bodyPr>
            <a:normAutofit fontScale="92500" lnSpcReduction="10000"/>
          </a:bodyPr>
          <a:lstStyle/>
          <a:p>
            <a:pPr lvl="4"/>
            <a:r>
              <a:rPr lang="zh-TW" altLang="en-US" sz="2600" dirty="0">
                <a:solidFill>
                  <a:srgbClr val="FFC000"/>
                </a:solidFill>
              </a:rPr>
              <a:t>打電腦、看電視、滑手機等，每天使用少於</a:t>
            </a:r>
            <a:r>
              <a:rPr lang="en-US" altLang="zh-TW" sz="2600" dirty="0">
                <a:solidFill>
                  <a:srgbClr val="FFC000"/>
                </a:solidFill>
              </a:rPr>
              <a:t>2</a:t>
            </a:r>
            <a:r>
              <a:rPr lang="zh-TW" altLang="en-US" sz="2600" dirty="0">
                <a:solidFill>
                  <a:srgbClr val="FFC000"/>
                </a:solidFill>
              </a:rPr>
              <a:t>小時</a:t>
            </a:r>
          </a:p>
          <a:p>
            <a:r>
              <a:rPr lang="zh-TW" altLang="en-US" sz="3200" dirty="0">
                <a:solidFill>
                  <a:srgbClr val="FFC000"/>
                </a:solidFill>
              </a:rPr>
              <a:t>使用</a:t>
            </a:r>
            <a:r>
              <a:rPr lang="en-US" altLang="zh-TW" sz="3200" dirty="0">
                <a:solidFill>
                  <a:srgbClr val="FFC000"/>
                </a:solidFill>
              </a:rPr>
              <a:t>30</a:t>
            </a:r>
            <a:r>
              <a:rPr lang="zh-TW" altLang="en-US" sz="3200" dirty="0">
                <a:solidFill>
                  <a:srgbClr val="FFC000"/>
                </a:solidFill>
              </a:rPr>
              <a:t>分鐘，休息</a:t>
            </a:r>
            <a:r>
              <a:rPr lang="en-US" altLang="zh-TW" sz="3200" dirty="0">
                <a:solidFill>
                  <a:srgbClr val="FFC000"/>
                </a:solidFill>
              </a:rPr>
              <a:t>10</a:t>
            </a:r>
            <a:r>
              <a:rPr lang="zh-TW" altLang="en-US" sz="3200" dirty="0">
                <a:solidFill>
                  <a:srgbClr val="FFC000"/>
                </a:solidFill>
              </a:rPr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7288" y="367361"/>
            <a:ext cx="3338132" cy="301643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6354" y="4676503"/>
            <a:ext cx="2319616" cy="71317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087" y="3383794"/>
            <a:ext cx="4325840" cy="228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13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38438" y="252476"/>
            <a:ext cx="9133730" cy="1233424"/>
          </a:xfrm>
        </p:spPr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4976731" cy="4152901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92D050"/>
                </a:solidFill>
              </a:rPr>
              <a:t>燈光充足、不閃爍</a:t>
            </a:r>
          </a:p>
          <a:p>
            <a:r>
              <a:rPr lang="zh-TW" altLang="en-US" sz="2800" dirty="0">
                <a:solidFill>
                  <a:srgbClr val="92D050"/>
                </a:solidFill>
              </a:rPr>
              <a:t>不關燈或在昏暗環境使用</a:t>
            </a:r>
            <a:r>
              <a:rPr lang="en-US" altLang="zh-TW" sz="2800" dirty="0">
                <a:solidFill>
                  <a:srgbClr val="92D050"/>
                </a:solidFill>
              </a:rPr>
              <a:t>3</a:t>
            </a:r>
            <a:r>
              <a:rPr lang="zh-TW" altLang="en-US" sz="2800" dirty="0">
                <a:solidFill>
                  <a:srgbClr val="92D050"/>
                </a:solidFill>
              </a:rPr>
              <a:t>Ｃ，對比變強很傷眼</a:t>
            </a:r>
          </a:p>
          <a:p>
            <a:endParaRPr lang="zh-TW" altLang="en-US" sz="2800" dirty="0">
              <a:solidFill>
                <a:srgbClr val="92D05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9650" y="2154192"/>
            <a:ext cx="5949204" cy="307213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09" y="236043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15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285" y="549173"/>
            <a:ext cx="9133730" cy="1233424"/>
          </a:xfrm>
        </p:spPr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</a:rPr>
              <a:t>戶外活動不可少</a:t>
            </a:r>
            <a:br>
              <a:rPr lang="zh-TW" altLang="en-US" dirty="0">
                <a:solidFill>
                  <a:srgbClr val="FFC000"/>
                </a:solidFill>
              </a:rPr>
            </a:b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66424" y="1943100"/>
            <a:ext cx="4715473" cy="852351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zh-TW" altLang="en-US" dirty="0">
                <a:solidFill>
                  <a:srgbClr val="FF0000"/>
                </a:solidFill>
              </a:rPr>
              <a:t>多接觸大自然，多看遠方，可預防近視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每天戶外運動，最少</a:t>
            </a:r>
            <a:r>
              <a:rPr lang="en-US" altLang="zh-TW" dirty="0">
                <a:solidFill>
                  <a:srgbClr val="FF0000"/>
                </a:solidFill>
              </a:rPr>
              <a:t>1</a:t>
            </a:r>
            <a:r>
              <a:rPr lang="zh-TW" altLang="en-US" dirty="0">
                <a:solidFill>
                  <a:srgbClr val="FF0000"/>
                </a:solidFill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729" y="816461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0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a4f35948-e619-41b3-aa29-22878b09cfd2"/>
    <ds:schemaRef ds:uri="http://schemas.microsoft.com/office/infopath/2007/PartnerControls"/>
    <ds:schemaRef ds:uri="http://schemas.openxmlformats.org/package/2006/metadata/core-properties"/>
    <ds:schemaRef ds:uri="40262f94-9f35-4ac3-9a90-690165a166b7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57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書法家中楷體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搶救3C惡視力標題版面配置</dc:title>
  <dc:creator>Windows 使用者</dc:creator>
  <cp:lastModifiedBy>Windows 使用者</cp:lastModifiedBy>
  <cp:revision>8</cp:revision>
  <dcterms:created xsi:type="dcterms:W3CDTF">2021-10-12T06:31:36Z</dcterms:created>
  <dcterms:modified xsi:type="dcterms:W3CDTF">2021-10-19T07:00:13Z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