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9" r:id="rId6"/>
    <p:sldId id="257" r:id="rId7"/>
    <p:sldId id="258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99FFCC"/>
    <a:srgbClr val="FF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88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492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2">
                    <a:lumMod val="75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搶救</a:t>
            </a:r>
            <a:r>
              <a:rPr lang="en-US" altLang="zh-TW" dirty="0">
                <a:solidFill>
                  <a:schemeClr val="accent2">
                    <a:lumMod val="75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3C</a:t>
            </a:r>
            <a:r>
              <a:rPr lang="zh-TW" altLang="en-US" dirty="0">
                <a:solidFill>
                  <a:schemeClr val="accent2">
                    <a:lumMod val="75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惡視力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8000"/>
                </a:solidFill>
              </a:rPr>
              <a:t>眼</a:t>
            </a:r>
            <a:r>
              <a:rPr lang="zh-TW" altLang="en-US" dirty="0">
                <a:solidFill>
                  <a:srgbClr val="008000"/>
                </a:solidFill>
              </a:rPr>
              <a:t>有一套護</a:t>
            </a:r>
            <a:endParaRPr lang="zh-TW" altLang="en-US" dirty="0">
              <a:solidFill>
                <a:srgbClr val="00800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895" y="3003278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978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限時使用</a:t>
            </a:r>
            <a:r>
              <a:rPr lang="en-US" altLang="zh-TW" dirty="0"/>
              <a:t>3C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zh-TW" altLang="en-US" dirty="0">
                <a:solidFill>
                  <a:srgbClr val="FF00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打電腦、看電視、滑手機等，每天使用少於</a:t>
            </a:r>
            <a:r>
              <a:rPr lang="en-US" altLang="zh-TW" dirty="0">
                <a:solidFill>
                  <a:srgbClr val="FF00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2</a:t>
            </a:r>
            <a:r>
              <a:rPr lang="zh-TW" altLang="en-US" dirty="0">
                <a:solidFill>
                  <a:srgbClr val="FF00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小時</a:t>
            </a:r>
          </a:p>
          <a:p>
            <a:pPr marL="45720" indent="0">
              <a:buNone/>
            </a:pPr>
            <a:r>
              <a:rPr lang="zh-TW" altLang="en-US" dirty="0">
                <a:solidFill>
                  <a:srgbClr val="FF00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使用</a:t>
            </a:r>
            <a:r>
              <a:rPr lang="en-US" altLang="zh-TW" dirty="0">
                <a:solidFill>
                  <a:srgbClr val="FF00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30</a:t>
            </a:r>
            <a:r>
              <a:rPr lang="zh-TW" altLang="en-US" dirty="0">
                <a:solidFill>
                  <a:srgbClr val="FF00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分鐘，休息</a:t>
            </a:r>
            <a:r>
              <a:rPr lang="en-US" altLang="zh-TW" dirty="0">
                <a:solidFill>
                  <a:srgbClr val="FF00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10</a:t>
            </a:r>
            <a:r>
              <a:rPr lang="zh-TW" altLang="en-US" dirty="0">
                <a:solidFill>
                  <a:srgbClr val="FF00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分鐘</a:t>
            </a:r>
          </a:p>
          <a:p>
            <a:pPr marL="45720" indent="0">
              <a:buNone/>
            </a:pPr>
            <a:endParaRPr lang="zh-TW" altLang="en-US" dirty="0">
              <a:solidFill>
                <a:srgbClr val="FF000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0432" y="-174967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507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光線要充足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1705754" y="2609306"/>
            <a:ext cx="9134856" cy="4152901"/>
          </a:xfrm>
        </p:spPr>
        <p:txBody>
          <a:bodyPr/>
          <a:lstStyle/>
          <a:p>
            <a:r>
              <a:rPr lang="zh-TW" altLang="en-US" dirty="0"/>
              <a:t>燈光充足、不閃爍</a:t>
            </a:r>
          </a:p>
          <a:p>
            <a:r>
              <a:rPr lang="zh-TW" altLang="en-US" dirty="0" smtClean="0">
                <a:latin typeface="文鼎疊圓體" panose="020B0609010101010101" pitchFamily="49" charset="-120"/>
                <a:ea typeface="文鼎疊圓體" panose="020B0609010101010101" pitchFamily="49" charset="-120"/>
              </a:rPr>
              <a:t>境</a:t>
            </a:r>
            <a:r>
              <a:rPr lang="zh-TW" altLang="en-US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使用</a:t>
            </a:r>
            <a:r>
              <a:rPr lang="en-US" altLang="zh-TW" dirty="0" smtClean="0">
                <a:latin typeface="文鼎疊圓體" panose="020B0609010101010101" pitchFamily="49" charset="-120"/>
                <a:ea typeface="文鼎疊圓體" panose="020B0609010101010101" pitchFamily="49" charset="-120"/>
              </a:rPr>
              <a:t>3</a:t>
            </a:r>
            <a:r>
              <a:rPr lang="zh-TW" altLang="en-US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不關燈或在昏暗Ｃ</a:t>
            </a:r>
            <a:r>
              <a:rPr lang="zh-TW" altLang="en-US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，對比變強很傷</a:t>
            </a:r>
            <a:r>
              <a:rPr lang="zh-TW" altLang="en-US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眼</a:t>
            </a:r>
            <a:r>
              <a:rPr lang="zh-TW" altLang="en-US" dirty="0">
                <a:latin typeface="書法中楷加框（破音二）" panose="02010609010101010101" pitchFamily="49" charset="-120"/>
                <a:ea typeface="書法中楷加框（破音二）" panose="02010609010101010101" pitchFamily="49" charset="-120"/>
              </a:rPr>
              <a:t>環</a:t>
            </a:r>
            <a:endParaRPr lang="zh-TW" altLang="en-US" dirty="0">
              <a:latin typeface="書法中楷加框（破音二）" panose="02010609010101010101" pitchFamily="49" charset="-120"/>
              <a:ea typeface="書法中楷加框（破音二）" panose="0201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9785" y="2087559"/>
            <a:ext cx="1158144" cy="713173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5529" y="2942444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912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2874" y="1312334"/>
            <a:ext cx="9134856" cy="4152901"/>
          </a:xfrm>
        </p:spPr>
        <p:txBody>
          <a:bodyPr/>
          <a:lstStyle/>
          <a:p>
            <a:pPr marL="365760" lvl="1" indent="0">
              <a:buNone/>
            </a:pPr>
            <a:r>
              <a:rPr lang="zh-TW" altLang="en-US" dirty="0"/>
              <a:t>多接觸大自然，多看遠方，可預防近視</a:t>
            </a:r>
          </a:p>
          <a:p>
            <a:pPr marL="365760" lvl="1" indent="0">
              <a:buNone/>
            </a:pPr>
            <a:r>
              <a:rPr lang="zh-TW" altLang="en-US" dirty="0"/>
              <a:t>每天戶外運動，最少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043" y="2988024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522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48</TotalTime>
  <Words>77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文鼎空疊圓</vt:lpstr>
      <vt:lpstr>文鼎新潮ＰＯＰ體P</vt:lpstr>
      <vt:lpstr>文鼎疊圓體</vt:lpstr>
      <vt:lpstr>書法中楷加框（破音二）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2021-10-12T06:40:41Z</dcterms:created>
  <dcterms:modified xsi:type="dcterms:W3CDTF">2021-10-19T06:55:24Z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