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5274" autoAdjust="0"/>
  </p:normalViewPr>
  <p:slideViewPr>
    <p:cSldViewPr snapToGrid="0">
      <p:cViewPr varScale="1">
        <p:scale>
          <a:sx n="71" d="100"/>
          <a:sy n="71" d="100"/>
        </p:scale>
        <p:origin x="696" y="60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2021年10月19日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-246327" y="326353"/>
            <a:ext cx="9360418" cy="2029540"/>
          </a:xfrm>
        </p:spPr>
        <p:txBody>
          <a:bodyPr rtlCol="0">
            <a:normAutofit fontScale="90000"/>
          </a:bodyPr>
          <a:lstStyle/>
          <a:p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>
                <a:solidFill>
                  <a:schemeClr val="accent3">
                    <a:lumMod val="60000"/>
                    <a:lumOff val="40000"/>
                  </a:schemeClr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視力</a:t>
            </a:r>
            <a:r>
              <a:rPr lang="zh-TW" altLang="en-US" dirty="0"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/>
            </a:r>
            <a:br>
              <a:rPr lang="zh-TW" altLang="en-US" dirty="0">
                <a:latin typeface="文鼎細鋼筆行楷" panose="020B0602010101010101" pitchFamily="34" charset="-120"/>
                <a:ea typeface="文鼎細鋼筆行楷" panose="020B0602010101010101" pitchFamily="34" charset="-120"/>
              </a:rPr>
            </a:br>
            <a:r>
              <a:rPr lang="zh-TW" altLang="en-US" dirty="0">
                <a:solidFill>
                  <a:schemeClr val="accent3">
                    <a:lumMod val="60000"/>
                    <a:lumOff val="40000"/>
                  </a:schemeClr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搶救</a:t>
            </a:r>
            <a:r>
              <a:rPr lang="en-US" altLang="zh-TW" dirty="0">
                <a:solidFill>
                  <a:schemeClr val="accent3">
                    <a:lumMod val="60000"/>
                    <a:lumOff val="40000"/>
                  </a:schemeClr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3C</a:t>
            </a:r>
            <a:r>
              <a:rPr lang="zh-TW" altLang="en-US" dirty="0">
                <a:solidFill>
                  <a:schemeClr val="accent3">
                    <a:lumMod val="60000"/>
                    <a:lumOff val="40000"/>
                  </a:schemeClr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惡</a:t>
            </a:r>
            <a:endParaRPr lang="zh-TW" altLang="en-US" dirty="0">
              <a:solidFill>
                <a:schemeClr val="accent3">
                  <a:lumMod val="60000"/>
                  <a:lumOff val="40000"/>
                </a:schemeClr>
              </a:solidFill>
              <a:latin typeface="文鼎細鋼筆行楷" panose="020B0602010101010101" pitchFamily="34" charset="-120"/>
              <a:ea typeface="文鼎細鋼筆行楷" panose="020B0602010101010101" pitchFamily="34" charset="-120"/>
            </a:endParaRP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2286002" y="2355893"/>
            <a:ext cx="4719918" cy="1126895"/>
          </a:xfrm>
        </p:spPr>
        <p:txBody>
          <a:bodyPr rtlCol="0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zh-TW" altLang="en-US" sz="5900" dirty="0">
                <a:solidFill>
                  <a:schemeClr val="accent3">
                    <a:lumMod val="60000"/>
                    <a:lumOff val="40000"/>
                  </a:schemeClr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  <a:cs typeface="+mj-cs"/>
              </a:rPr>
              <a:t>護眼有一套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315282" y="847165"/>
            <a:ext cx="2850691" cy="5133662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9150" y="3413996"/>
            <a:ext cx="2006131" cy="1243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-247976" y="1503454"/>
            <a:ext cx="4274566" cy="1233424"/>
          </a:xfrm>
        </p:spPr>
        <p:txBody>
          <a:bodyPr>
            <a:normAutofit/>
          </a:bodyPr>
          <a:lstStyle/>
          <a:p>
            <a:pPr algn="ctr"/>
            <a:r>
              <a:rPr lang="zh-TW" altLang="en-US" sz="5900" dirty="0">
                <a:solidFill>
                  <a:schemeClr val="accent3">
                    <a:lumMod val="60000"/>
                    <a:lumOff val="40000"/>
                  </a:schemeClr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限時使用</a:t>
            </a:r>
            <a:r>
              <a:rPr lang="en-US" altLang="zh-TW" sz="5900" dirty="0">
                <a:solidFill>
                  <a:schemeClr val="accent3">
                    <a:lumMod val="60000"/>
                    <a:lumOff val="40000"/>
                  </a:schemeClr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3C</a:t>
            </a:r>
            <a:endParaRPr lang="zh-TW" altLang="en-US" sz="5900" dirty="0">
              <a:solidFill>
                <a:schemeClr val="accent3">
                  <a:lumMod val="60000"/>
                  <a:lumOff val="40000"/>
                </a:schemeClr>
              </a:solidFill>
              <a:latin typeface="文鼎細鋼筆行楷" panose="020B0602010101010101" pitchFamily="34" charset="-120"/>
              <a:ea typeface="文鼎細鋼筆行楷" panose="020B0602010101010101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-247976" y="2727959"/>
            <a:ext cx="7824433" cy="4152901"/>
          </a:xfrm>
        </p:spPr>
        <p:txBody>
          <a:bodyPr>
            <a:normAutofit/>
          </a:bodyPr>
          <a:lstStyle/>
          <a:p>
            <a:pPr marL="0" indent="0" algn="ctr">
              <a:lnSpc>
                <a:spcPct val="90000"/>
              </a:lnSpc>
              <a:spcBef>
                <a:spcPct val="0"/>
              </a:spcBef>
              <a:buNone/>
            </a:pPr>
            <a:r>
              <a:rPr lang="zh-TW" altLang="en-US" sz="5900" dirty="0">
                <a:solidFill>
                  <a:schemeClr val="accent3">
                    <a:lumMod val="60000"/>
                    <a:lumOff val="40000"/>
                  </a:schemeClr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  <a:cs typeface="+mj-cs"/>
              </a:rPr>
              <a:t>打電腦、看電視、滑手機等，每天使用少於</a:t>
            </a:r>
            <a:r>
              <a:rPr lang="en-US" altLang="zh-TW" sz="5900" dirty="0">
                <a:solidFill>
                  <a:schemeClr val="accent3">
                    <a:lumMod val="60000"/>
                    <a:lumOff val="40000"/>
                  </a:schemeClr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  <a:cs typeface="+mj-cs"/>
              </a:rPr>
              <a:t>2</a:t>
            </a:r>
            <a:r>
              <a:rPr lang="zh-TW" altLang="en-US" sz="5900" dirty="0">
                <a:solidFill>
                  <a:schemeClr val="accent3">
                    <a:lumMod val="60000"/>
                    <a:lumOff val="40000"/>
                  </a:schemeClr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  <a:cs typeface="+mj-cs"/>
              </a:rPr>
              <a:t>小時</a:t>
            </a:r>
          </a:p>
          <a:p>
            <a:pPr marL="0" indent="0" algn="ctr">
              <a:lnSpc>
                <a:spcPct val="90000"/>
              </a:lnSpc>
              <a:spcBef>
                <a:spcPct val="0"/>
              </a:spcBef>
              <a:buNone/>
            </a:pPr>
            <a:r>
              <a:rPr lang="zh-TW" altLang="en-US" sz="5900" dirty="0">
                <a:solidFill>
                  <a:schemeClr val="accent3">
                    <a:lumMod val="60000"/>
                    <a:lumOff val="40000"/>
                  </a:schemeClr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  <a:cs typeface="+mj-cs"/>
              </a:rPr>
              <a:t>使用</a:t>
            </a:r>
            <a:r>
              <a:rPr lang="en-US" altLang="zh-TW" sz="5900" dirty="0">
                <a:solidFill>
                  <a:schemeClr val="accent3">
                    <a:lumMod val="60000"/>
                    <a:lumOff val="40000"/>
                  </a:schemeClr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  <a:cs typeface="+mj-cs"/>
              </a:rPr>
              <a:t>30</a:t>
            </a:r>
            <a:r>
              <a:rPr lang="zh-TW" altLang="en-US" sz="5900" dirty="0">
                <a:solidFill>
                  <a:schemeClr val="accent3">
                    <a:lumMod val="60000"/>
                    <a:lumOff val="40000"/>
                  </a:schemeClr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  <a:cs typeface="+mj-cs"/>
              </a:rPr>
              <a:t>分鐘，休息</a:t>
            </a:r>
            <a:r>
              <a:rPr lang="en-US" altLang="zh-TW" sz="5900" dirty="0">
                <a:solidFill>
                  <a:schemeClr val="accent3">
                    <a:lumMod val="60000"/>
                    <a:lumOff val="40000"/>
                  </a:schemeClr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  <a:cs typeface="+mj-cs"/>
              </a:rPr>
              <a:t>10</a:t>
            </a:r>
            <a:r>
              <a:rPr lang="zh-TW" altLang="en-US" sz="5900" dirty="0">
                <a:solidFill>
                  <a:schemeClr val="accent3">
                    <a:lumMod val="60000"/>
                    <a:lumOff val="40000"/>
                  </a:schemeClr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  <a:cs typeface="+mj-cs"/>
              </a:rPr>
              <a:t>分鐘</a:t>
            </a:r>
          </a:p>
          <a:p>
            <a:pPr marL="0" indent="0" algn="ctr">
              <a:lnSpc>
                <a:spcPct val="90000"/>
              </a:lnSpc>
              <a:spcBef>
                <a:spcPct val="0"/>
              </a:spcBef>
              <a:buNone/>
            </a:pPr>
            <a:endParaRPr lang="zh-TW" altLang="en-US" sz="5900" dirty="0">
              <a:solidFill>
                <a:schemeClr val="accent3">
                  <a:lumMod val="60000"/>
                  <a:lumOff val="40000"/>
                </a:schemeClr>
              </a:solidFill>
              <a:latin typeface="文鼎細鋼筆行楷" panose="020B0602010101010101" pitchFamily="34" charset="-120"/>
              <a:ea typeface="文鼎細鋼筆行楷" panose="020B0602010101010101" pitchFamily="34" charset="-120"/>
              <a:cs typeface="+mj-cs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2072" y="0"/>
            <a:ext cx="839992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58930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8952" y="0"/>
            <a:ext cx="7754471" cy="1721224"/>
          </a:xfrm>
        </p:spPr>
        <p:txBody>
          <a:bodyPr>
            <a:noAutofit/>
          </a:bodyPr>
          <a:lstStyle/>
          <a:p>
            <a:pPr algn="ctr"/>
            <a:r>
              <a:rPr lang="zh-TW" altLang="en-US" sz="5900" dirty="0">
                <a:solidFill>
                  <a:schemeClr val="accent3">
                    <a:lumMod val="60000"/>
                    <a:lumOff val="40000"/>
                  </a:schemeClr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光線要充足</a:t>
            </a:r>
            <a:br>
              <a:rPr lang="zh-TW" altLang="en-US" sz="5900" dirty="0">
                <a:solidFill>
                  <a:schemeClr val="accent3">
                    <a:lumMod val="60000"/>
                    <a:lumOff val="40000"/>
                  </a:schemeClr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</a:br>
            <a:endParaRPr lang="zh-TW" altLang="en-US" sz="5900" dirty="0">
              <a:solidFill>
                <a:schemeClr val="accent3">
                  <a:lumMod val="60000"/>
                  <a:lumOff val="40000"/>
                </a:schemeClr>
              </a:solidFill>
              <a:latin typeface="文鼎細鋼筆行楷" panose="020B0602010101010101" pitchFamily="34" charset="-120"/>
              <a:ea typeface="文鼎細鋼筆行楷" panose="020B0602010101010101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38952" y="1136277"/>
            <a:ext cx="6248401" cy="3355042"/>
          </a:xfrm>
        </p:spPr>
        <p:txBody>
          <a:bodyPr/>
          <a:lstStyle/>
          <a:p>
            <a:pPr marL="0" indent="0" algn="ctr">
              <a:lnSpc>
                <a:spcPct val="90000"/>
              </a:lnSpc>
              <a:spcBef>
                <a:spcPct val="0"/>
              </a:spcBef>
              <a:buNone/>
            </a:pPr>
            <a:r>
              <a:rPr lang="zh-TW" altLang="en-US" sz="5900" dirty="0">
                <a:solidFill>
                  <a:schemeClr val="accent3">
                    <a:lumMod val="60000"/>
                    <a:lumOff val="40000"/>
                  </a:schemeClr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  <a:cs typeface="+mj-cs"/>
              </a:rPr>
              <a:t>燈光充足、不閃爍</a:t>
            </a:r>
          </a:p>
          <a:p>
            <a:pPr marL="0" indent="0" algn="ctr">
              <a:lnSpc>
                <a:spcPct val="90000"/>
              </a:lnSpc>
              <a:spcBef>
                <a:spcPct val="0"/>
              </a:spcBef>
              <a:buNone/>
            </a:pPr>
            <a:r>
              <a:rPr lang="zh-TW" altLang="en-US" sz="5900" dirty="0">
                <a:solidFill>
                  <a:schemeClr val="accent3">
                    <a:lumMod val="60000"/>
                    <a:lumOff val="40000"/>
                  </a:schemeClr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  <a:cs typeface="+mj-cs"/>
              </a:rPr>
              <a:t>不關燈或在昏暗環境使用</a:t>
            </a:r>
            <a:r>
              <a:rPr lang="en-US" altLang="zh-TW" sz="5900" dirty="0">
                <a:solidFill>
                  <a:schemeClr val="accent3">
                    <a:lumMod val="60000"/>
                    <a:lumOff val="40000"/>
                  </a:schemeClr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  <a:cs typeface="+mj-cs"/>
              </a:rPr>
              <a:t>3</a:t>
            </a:r>
            <a:r>
              <a:rPr lang="zh-TW" altLang="en-US" sz="5900" dirty="0">
                <a:solidFill>
                  <a:schemeClr val="accent3">
                    <a:lumMod val="60000"/>
                    <a:lumOff val="40000"/>
                  </a:schemeClr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  <a:cs typeface="+mj-cs"/>
              </a:rPr>
              <a:t>Ｃ，對比變強很傷眼</a:t>
            </a:r>
          </a:p>
          <a:p>
            <a:pPr marL="0" indent="0" algn="ctr">
              <a:lnSpc>
                <a:spcPct val="90000"/>
              </a:lnSpc>
              <a:spcBef>
                <a:spcPct val="0"/>
              </a:spcBef>
              <a:buNone/>
            </a:pPr>
            <a:endParaRPr lang="zh-TW" altLang="en-US" sz="5900" dirty="0">
              <a:solidFill>
                <a:schemeClr val="accent3">
                  <a:lumMod val="60000"/>
                  <a:lumOff val="40000"/>
                </a:schemeClr>
              </a:solidFill>
              <a:latin typeface="文鼎細鋼筆行楷" panose="020B0602010101010101" pitchFamily="34" charset="-120"/>
              <a:ea typeface="文鼎細鋼筆行楷" panose="020B0602010101010101" pitchFamily="34" charset="-120"/>
              <a:cs typeface="+mj-cs"/>
            </a:endParaRPr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5988" y="308582"/>
            <a:ext cx="5701553" cy="5010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9179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1785258"/>
            <a:ext cx="6322424" cy="3853543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sz="6600" dirty="0">
                <a:solidFill>
                  <a:schemeClr val="accent3">
                    <a:lumMod val="60000"/>
                    <a:lumOff val="40000"/>
                  </a:schemeClr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多接觸大自然，多看遠方，可預防近視戶外活動不可少</a:t>
            </a:r>
            <a:r>
              <a:rPr lang="en-US" altLang="zh-TW" sz="6600" dirty="0">
                <a:solidFill>
                  <a:schemeClr val="accent3">
                    <a:lumMod val="60000"/>
                    <a:lumOff val="40000"/>
                  </a:schemeClr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/>
            </a:r>
            <a:br>
              <a:rPr lang="en-US" altLang="zh-TW" sz="6600" dirty="0">
                <a:solidFill>
                  <a:schemeClr val="accent3">
                    <a:lumMod val="60000"/>
                    <a:lumOff val="40000"/>
                  </a:schemeClr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</a:br>
            <a:r>
              <a:rPr lang="zh-TW" altLang="en-US" sz="6600" dirty="0">
                <a:solidFill>
                  <a:schemeClr val="accent3">
                    <a:lumMod val="60000"/>
                    <a:lumOff val="40000"/>
                  </a:schemeClr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/>
            </a:r>
            <a:br>
              <a:rPr lang="zh-TW" altLang="en-US" sz="6600" dirty="0">
                <a:solidFill>
                  <a:schemeClr val="accent3">
                    <a:lumMod val="60000"/>
                    <a:lumOff val="40000"/>
                  </a:schemeClr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</a:br>
            <a:r>
              <a:rPr lang="zh-TW" altLang="en-US" sz="6600" dirty="0">
                <a:solidFill>
                  <a:schemeClr val="accent3">
                    <a:lumMod val="60000"/>
                    <a:lumOff val="40000"/>
                  </a:schemeClr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每天戶外運動，最少</a:t>
            </a:r>
            <a:r>
              <a:rPr lang="en-US" altLang="zh-TW" sz="6600" dirty="0">
                <a:solidFill>
                  <a:schemeClr val="accent3">
                    <a:lumMod val="60000"/>
                    <a:lumOff val="40000"/>
                  </a:schemeClr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1</a:t>
            </a:r>
            <a:r>
              <a:rPr lang="zh-TW" altLang="en-US" sz="6600" dirty="0">
                <a:solidFill>
                  <a:schemeClr val="accent3">
                    <a:lumMod val="60000"/>
                    <a:lumOff val="40000"/>
                  </a:schemeClr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小時</a:t>
            </a:r>
            <a:br>
              <a:rPr lang="zh-TW" altLang="en-US" sz="6600" dirty="0">
                <a:solidFill>
                  <a:schemeClr val="accent3">
                    <a:lumMod val="60000"/>
                    <a:lumOff val="40000"/>
                  </a:schemeClr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</a:br>
            <a:endParaRPr lang="zh-TW" altLang="en-US" sz="6600" dirty="0">
              <a:solidFill>
                <a:schemeClr val="accent3">
                  <a:lumMod val="60000"/>
                  <a:lumOff val="40000"/>
                </a:schemeClr>
              </a:solidFill>
              <a:latin typeface="文鼎細鋼筆行楷" panose="020B0602010101010101" pitchFamily="34" charset="-120"/>
              <a:ea typeface="文鼎細鋼筆行楷" panose="020B0602010101010101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528572" y="4480561"/>
            <a:ext cx="9134856" cy="1158240"/>
          </a:xfrm>
        </p:spPr>
        <p:txBody>
          <a:bodyPr/>
          <a:lstStyle/>
          <a:p>
            <a:pPr marL="45720" indent="0">
              <a:buNone/>
            </a:pPr>
            <a:endParaRPr lang="zh-TW" altLang="en-US" sz="3600" dirty="0"/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2612" y="0"/>
            <a:ext cx="6759388" cy="62373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38680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5F5AFAE-B80F-42D3-94B4-729362BC1BCB}">
  <ds:schemaRefs>
    <ds:schemaRef ds:uri="http://www.w3.org/XML/1998/namespace"/>
    <ds:schemaRef ds:uri="http://purl.org/dc/elements/1.1/"/>
    <ds:schemaRef ds:uri="http://purl.org/dc/terms/"/>
    <ds:schemaRef ds:uri="http://purl.org/dc/dcmitype/"/>
    <ds:schemaRef ds:uri="http://schemas.microsoft.com/office/2006/documentManagement/types"/>
    <ds:schemaRef ds:uri="http://schemas.microsoft.com/office/infopath/2007/PartnerControls"/>
    <ds:schemaRef ds:uri="a4f35948-e619-41b3-aa29-22878b09cfd2"/>
    <ds:schemaRef ds:uri="http://schemas.openxmlformats.org/package/2006/metadata/core-properties"/>
    <ds:schemaRef ds:uri="40262f94-9f35-4ac3-9a90-690165a166b7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55</TotalTime>
  <Words>84</Words>
  <Application>Microsoft Office PowerPoint</Application>
  <PresentationFormat>寬螢幕</PresentationFormat>
  <Paragraphs>10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文鼎細鋼筆行楷</vt:lpstr>
      <vt:lpstr>細明體</vt:lpstr>
      <vt:lpstr>Arial</vt:lpstr>
      <vt:lpstr>返校 16x9</vt:lpstr>
      <vt:lpstr> 視力 搶救3C惡</vt:lpstr>
      <vt:lpstr>限時使用3C</vt:lpstr>
      <vt:lpstr>光線要充足 </vt:lpstr>
      <vt:lpstr>  多接觸大自然，多看遠方，可預防近視戶外活動不可少  每天戶外運動，最少1小時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</dc:title>
  <dc:creator>Windows 使用者</dc:creator>
  <cp:lastModifiedBy>Windows 使用者</cp:lastModifiedBy>
  <cp:revision>7</cp:revision>
  <dcterms:created xsi:type="dcterms:W3CDTF">2021-10-12T06:33:23Z</dcterms:created>
  <dcterms:modified xsi:type="dcterms:W3CDTF">2021-10-19T06:57:47Z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