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3BDB4"/>
    <a:srgbClr val="E6F7FD"/>
    <a:srgbClr val="1CA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8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10/19/2021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283234" y="165020"/>
            <a:ext cx="5758471" cy="1376397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新粗黑" panose="020B0609010101010101" pitchFamily="49" charset="-120"/>
                <a:ea typeface="文鼎新粗黑" panose="020B0609010101010101" pitchFamily="49" charset="-120"/>
              </a:rPr>
              <a:t>搶救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新粗黑" panose="020B0609010101010101" pitchFamily="49" charset="-120"/>
                <a:ea typeface="文鼎新粗黑" panose="020B0609010101010101" pitchFamily="49" charset="-120"/>
              </a:rPr>
              <a:t>3C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新粗黑" panose="020B0609010101010101" pitchFamily="49" charset="-120"/>
                <a:ea typeface="文鼎新粗黑" panose="020B0609010101010101" pitchFamily="49" charset="-120"/>
              </a:rPr>
              <a:t>惡視力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18575" y="1541417"/>
            <a:ext cx="3385745" cy="1097280"/>
          </a:xfrm>
        </p:spPr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512" y="2275836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384" y="352698"/>
            <a:ext cx="3422421" cy="208365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552" y="1725317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95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-117033"/>
            <a:ext cx="4066903" cy="1233424"/>
          </a:xfrm>
        </p:spPr>
        <p:txBody>
          <a:bodyPr>
            <a:normAutofit/>
          </a:bodyPr>
          <a:lstStyle/>
          <a:p>
            <a:r>
              <a:rPr lang="zh-TW" altLang="en-US" sz="5200" dirty="0">
                <a:solidFill>
                  <a:srgbClr val="92D05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限時使用</a:t>
            </a:r>
            <a:r>
              <a:rPr lang="en-US" altLang="zh-TW" sz="5200" dirty="0">
                <a:solidFill>
                  <a:srgbClr val="92D05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3C</a:t>
            </a:r>
            <a:endParaRPr lang="zh-TW" altLang="en-US" sz="5200" dirty="0">
              <a:solidFill>
                <a:srgbClr val="92D05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1258" y="1619794"/>
            <a:ext cx="6021976" cy="1476103"/>
          </a:xfrm>
        </p:spPr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</a:rPr>
              <a:t>打電腦、看電視、滑手機等，每天使用少於</a:t>
            </a:r>
            <a:r>
              <a:rPr lang="en-US" altLang="zh-TW" dirty="0">
                <a:solidFill>
                  <a:srgbClr val="00B050"/>
                </a:solidFill>
              </a:rPr>
              <a:t>2</a:t>
            </a:r>
            <a:r>
              <a:rPr lang="zh-TW" altLang="en-US" dirty="0">
                <a:solidFill>
                  <a:srgbClr val="00B050"/>
                </a:solidFill>
              </a:rPr>
              <a:t>小時</a:t>
            </a:r>
          </a:p>
          <a:p>
            <a:r>
              <a:rPr lang="zh-TW" altLang="en-US" dirty="0">
                <a:solidFill>
                  <a:srgbClr val="00B050"/>
                </a:solidFill>
              </a:rPr>
              <a:t>使用</a:t>
            </a:r>
            <a:r>
              <a:rPr lang="en-US" altLang="zh-TW" dirty="0">
                <a:solidFill>
                  <a:srgbClr val="00B050"/>
                </a:solidFill>
              </a:rPr>
              <a:t>30</a:t>
            </a:r>
            <a:r>
              <a:rPr lang="zh-TW" altLang="en-US" dirty="0">
                <a:solidFill>
                  <a:srgbClr val="00B050"/>
                </a:solidFill>
              </a:rPr>
              <a:t>分鐘，休息</a:t>
            </a:r>
            <a:r>
              <a:rPr lang="en-US" altLang="zh-TW" dirty="0">
                <a:solidFill>
                  <a:srgbClr val="00B050"/>
                </a:solidFill>
              </a:rPr>
              <a:t>10</a:t>
            </a:r>
            <a:r>
              <a:rPr lang="zh-TW" altLang="en-US" dirty="0">
                <a:solidFill>
                  <a:srgbClr val="00B050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646" y="3618203"/>
            <a:ext cx="7116814" cy="3239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6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36377" y="-169816"/>
            <a:ext cx="3731623" cy="176348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光線</a:t>
            </a:r>
            <a:r>
              <a:rPr lang="zh-TW" altLang="en-US" dirty="0" smtClean="0">
                <a:solidFill>
                  <a:srgbClr val="0070C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足</a:t>
            </a:r>
            <a:r>
              <a:rPr lang="zh-TW" altLang="en-US" dirty="0">
                <a:solidFill>
                  <a:srgbClr val="0070C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要充</a:t>
            </a:r>
            <a:endParaRPr lang="zh-TW" altLang="en-US" dirty="0">
              <a:solidFill>
                <a:srgbClr val="0070C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290457" y="1907177"/>
            <a:ext cx="5564777" cy="1201783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燈光充足、不閃爍</a:t>
            </a:r>
          </a:p>
          <a:p>
            <a:r>
              <a:rPr lang="zh-TW" altLang="en-US" dirty="0">
                <a:solidFill>
                  <a:srgbClr val="00B0F0"/>
                </a:solidFill>
              </a:rPr>
              <a:t>不關燈或在昏暗環境使用</a:t>
            </a:r>
            <a:r>
              <a:rPr lang="en-US" altLang="zh-TW" dirty="0">
                <a:solidFill>
                  <a:srgbClr val="00B0F0"/>
                </a:solidFill>
              </a:rPr>
              <a:t>3</a:t>
            </a:r>
            <a:r>
              <a:rPr lang="zh-TW" altLang="en-US" dirty="0">
                <a:solidFill>
                  <a:srgbClr val="00B0F0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85" y="1449976"/>
            <a:ext cx="4458638" cy="284065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094" y="2508068"/>
            <a:ext cx="4375906" cy="3309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73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多接觸大自然，多看遠方，可預防近視</a:t>
            </a:r>
          </a:p>
          <a:p>
            <a:r>
              <a:rPr lang="zh-TW" altLang="en-US" dirty="0">
                <a:solidFill>
                  <a:srgbClr val="7030A0"/>
                </a:solidFill>
              </a:rPr>
              <a:t>每天戶外運動，最少</a:t>
            </a:r>
            <a:r>
              <a:rPr lang="en-US" altLang="zh-TW" dirty="0">
                <a:solidFill>
                  <a:srgbClr val="7030A0"/>
                </a:solidFill>
              </a:rPr>
              <a:t>1</a:t>
            </a:r>
            <a:r>
              <a:rPr lang="zh-TW" altLang="en-US" dirty="0">
                <a:solidFill>
                  <a:srgbClr val="7030A0"/>
                </a:solidFill>
              </a:rPr>
              <a:t>小時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74" y="3063960"/>
            <a:ext cx="6127650" cy="3794040"/>
          </a:xfrm>
        </p:spPr>
      </p:pic>
    </p:spTree>
    <p:extLst>
      <p:ext uri="{BB962C8B-B14F-4D97-AF65-F5344CB8AC3E}">
        <p14:creationId xmlns:p14="http://schemas.microsoft.com/office/powerpoint/2010/main" val="145193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文鼎新粗黑</vt:lpstr>
      <vt:lpstr>文鼎顏楷</vt:lpstr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光線足要充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2021-10-12T02:51:01Z</dcterms:created>
  <dcterms:modified xsi:type="dcterms:W3CDTF">2021-10-19T03:05:05Z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