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33386" y="-749380"/>
            <a:ext cx="9360418" cy="2263258"/>
          </a:xfrm>
        </p:spPr>
        <p:txBody>
          <a:bodyPr rtlCol="0"/>
          <a:lstStyle/>
          <a:p>
            <a:r>
              <a:rPr lang="zh-TW" altLang="en-US" dirty="0">
                <a:ln w="0"/>
                <a:gradFill flip="none" rotWithShape="1">
                  <a:gsLst>
                    <a:gs pos="0">
                      <a:srgbClr val="7030A0">
                        <a:tint val="66000"/>
                        <a:satMod val="160000"/>
                      </a:srgbClr>
                    </a:gs>
                    <a:gs pos="50000">
                      <a:srgbClr val="7030A0">
                        <a:tint val="44500"/>
                        <a:satMod val="160000"/>
                      </a:srgbClr>
                    </a:gs>
                    <a:gs pos="100000">
                      <a:srgbClr val="7030A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搶救</a:t>
            </a:r>
            <a:r>
              <a:rPr lang="en-US" altLang="zh-TW" dirty="0">
                <a:ln w="0"/>
                <a:gradFill flip="none" rotWithShape="1">
                  <a:gsLst>
                    <a:gs pos="0">
                      <a:srgbClr val="7030A0">
                        <a:tint val="66000"/>
                        <a:satMod val="160000"/>
                      </a:srgbClr>
                    </a:gs>
                    <a:gs pos="50000">
                      <a:srgbClr val="7030A0">
                        <a:tint val="44500"/>
                        <a:satMod val="160000"/>
                      </a:srgbClr>
                    </a:gs>
                    <a:gs pos="100000">
                      <a:srgbClr val="7030A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3C</a:t>
            </a:r>
            <a:r>
              <a:rPr lang="zh-TW" altLang="en-US" dirty="0">
                <a:ln w="0"/>
                <a:gradFill flip="none" rotWithShape="1">
                  <a:gsLst>
                    <a:gs pos="0">
                      <a:srgbClr val="7030A0">
                        <a:tint val="66000"/>
                        <a:satMod val="160000"/>
                      </a:srgbClr>
                    </a:gs>
                    <a:gs pos="50000">
                      <a:srgbClr val="7030A0">
                        <a:tint val="44500"/>
                        <a:satMod val="160000"/>
                      </a:srgbClr>
                    </a:gs>
                    <a:gs pos="100000">
                      <a:srgbClr val="7030A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惡視力標題</a:t>
            </a:r>
            <a:r>
              <a:rPr lang="zh-TW" altLang="en-US" dirty="0" smtClean="0">
                <a:ln w="0"/>
                <a:gradFill flip="none" rotWithShape="1">
                  <a:gsLst>
                    <a:gs pos="0">
                      <a:srgbClr val="7030A0">
                        <a:tint val="66000"/>
                        <a:satMod val="160000"/>
                      </a:srgbClr>
                    </a:gs>
                    <a:gs pos="50000">
                      <a:srgbClr val="7030A0">
                        <a:tint val="44500"/>
                        <a:satMod val="160000"/>
                      </a:srgbClr>
                    </a:gs>
                    <a:gs pos="100000">
                      <a:srgbClr val="7030A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版面</a:t>
            </a:r>
            <a:endParaRPr lang="zh-TW" altLang="en-US" dirty="0">
              <a:ln w="0"/>
              <a:gradFill flip="none" rotWithShape="1">
                <a:gsLst>
                  <a:gs pos="0">
                    <a:srgbClr val="7030A0">
                      <a:tint val="66000"/>
                      <a:satMod val="160000"/>
                    </a:srgbClr>
                  </a:gs>
                  <a:gs pos="50000">
                    <a:srgbClr val="7030A0">
                      <a:tint val="44500"/>
                      <a:satMod val="160000"/>
                    </a:srgbClr>
                  </a:gs>
                  <a:gs pos="100000">
                    <a:srgbClr val="7030A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255427" y="1949685"/>
            <a:ext cx="6916336" cy="1204871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  <a:shade val="30000"/>
                        <a:satMod val="115000"/>
                      </a:schemeClr>
                    </a:gs>
                    <a:gs pos="50000">
                      <a:schemeClr val="accent6">
                        <a:lumMod val="60000"/>
                        <a:lumOff val="40000"/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lumMod val="60000"/>
                        <a:lumOff val="4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副護眼有一套</a:t>
            </a:r>
          </a:p>
          <a:p>
            <a:pPr rtl="0"/>
            <a:endParaRPr lang="zh-TW" altLang="en-US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22" y="-47152"/>
            <a:ext cx="2747364" cy="169179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103" y="3154556"/>
            <a:ext cx="2096851" cy="370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90" y="3857533"/>
            <a:ext cx="6028675" cy="1386819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zh-TW" altLang="en-US" sz="8800" b="1" spc="5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限時使用</a:t>
            </a:r>
            <a:r>
              <a:rPr lang="en-US" altLang="zh-TW" sz="8800" b="1" spc="50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3C</a:t>
            </a:r>
            <a:endParaRPr lang="zh-TW" altLang="en-US" sz="8800" b="1" spc="50" dirty="0">
              <a:ln w="0"/>
              <a:solidFill>
                <a:schemeClr val="bg2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719393" cy="133620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打電腦、看電視、滑手機等，每天使用少於</a:t>
            </a:r>
            <a:r>
              <a:rPr lang="en-US" altLang="zh-TW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2</a:t>
            </a:r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  <a:p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使用</a:t>
            </a:r>
            <a:r>
              <a:rPr lang="en-US" altLang="zh-TW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30</a:t>
            </a:r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分鐘，休息</a:t>
            </a:r>
            <a:r>
              <a:rPr lang="en-US" altLang="zh-TW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10</a:t>
            </a:r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73" y="370110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5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9662" y="262279"/>
            <a:ext cx="4653194" cy="1304365"/>
          </a:xfrm>
        </p:spPr>
        <p:txBody>
          <a:bodyPr>
            <a:normAutofit fontScale="90000"/>
            <a:scene3d>
              <a:camera prst="isometricOffAxis2Left"/>
              <a:lightRig rig="threePt" dir="t"/>
            </a:scene3d>
          </a:bodyPr>
          <a:lstStyle/>
          <a:p>
            <a:r>
              <a:rPr lang="zh-TW" altLang="en-US" sz="7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9501" y="1494738"/>
            <a:ext cx="5849252" cy="1409827"/>
          </a:xfrm>
        </p:spPr>
        <p:txBody>
          <a:bodyPr>
            <a:normAutofit lnSpcReduction="10000"/>
            <a:scene3d>
              <a:camera prst="isometricOffAxis1Right"/>
              <a:lightRig rig="threePt" dir="t"/>
            </a:scene3d>
          </a:bodyPr>
          <a:lstStyle/>
          <a:p>
            <a:pPr marL="45720" indent="0">
              <a:buNone/>
            </a:pPr>
            <a:r>
              <a:rPr lang="zh-TW" altLang="en-US" sz="2400" dirty="0">
                <a:solidFill>
                  <a:srgbClr val="7030A0"/>
                </a:solidFill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sz="2400" dirty="0">
                <a:solidFill>
                  <a:srgbClr val="7030A0"/>
                </a:solidFill>
              </a:rPr>
              <a:t>不關燈或在昏暗環境使用</a:t>
            </a:r>
            <a:r>
              <a:rPr lang="en-US" altLang="zh-TW" sz="2400" dirty="0">
                <a:solidFill>
                  <a:srgbClr val="7030A0"/>
                </a:solidFill>
              </a:rPr>
              <a:t>3</a:t>
            </a:r>
            <a:r>
              <a:rPr lang="zh-TW" altLang="en-US" sz="2400" dirty="0">
                <a:solidFill>
                  <a:srgbClr val="7030A0"/>
                </a:solidFill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156" y="3484841"/>
            <a:ext cx="4653194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4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46837" y="1125568"/>
            <a:ext cx="5562600" cy="1715746"/>
          </a:xfrm>
        </p:spPr>
        <p:txBody>
          <a:bodyPr>
            <a:prstTxWarp prst="textCircle">
              <a:avLst/>
            </a:prstTxWarp>
            <a:noAutofit/>
          </a:bodyPr>
          <a:lstStyle/>
          <a:p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戶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rgbClr val="7030A0"/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外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活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rgbClr val="7030A0"/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動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不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rgbClr val="7030A0"/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可</a:t>
            </a:r>
            <a:r>
              <a:rPr lang="zh-TW" altLang="en-US" sz="6000" dirty="0">
                <a:ln w="0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8266" y="3032312"/>
            <a:ext cx="5006699" cy="1445559"/>
          </a:xfrm>
        </p:spPr>
        <p:txBody>
          <a:bodyPr>
            <a:normAutofit/>
          </a:bodyPr>
          <a:lstStyle/>
          <a:p>
            <a:pPr lvl="1"/>
            <a:r>
              <a:rPr lang="zh-TW" altLang="en-US" sz="2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多接觸大自然，多看遠方，可預防近視</a:t>
            </a:r>
          </a:p>
          <a:p>
            <a:r>
              <a:rPr lang="zh-TW" altLang="en-US" sz="2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每天戶外運動，最少</a:t>
            </a:r>
            <a:r>
              <a:rPr lang="en-US" altLang="zh-TW" sz="2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zh-TW" altLang="en-US" sz="2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965" y="1759036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233" y="3439346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25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16667E-6 -3.7037E-7 L -4.16667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搶救3C惡視力標題版面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搶救3C惡視力標題版面</dc:title>
  <dc:creator>Windows 使用者</dc:creator>
  <cp:lastModifiedBy>Windows 使用者</cp:lastModifiedBy>
  <cp:revision>7</cp:revision>
  <dcterms:created xsi:type="dcterms:W3CDTF">2021-10-04T02:45:00Z</dcterms:created>
  <dcterms:modified xsi:type="dcterms:W3CDTF">2021-10-18T03:10:22Z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