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B0509E"/>
    <a:srgbClr val="000000"/>
    <a:srgbClr val="FFFFCC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213578" y="-501186"/>
            <a:ext cx="9360418" cy="2263258"/>
          </a:xfrm>
        </p:spPr>
        <p:txBody>
          <a:bodyPr rtlCol="0">
            <a:normAutofit/>
          </a:bodyPr>
          <a:lstStyle/>
          <a:p>
            <a:r>
              <a:rPr lang="zh-TW" altLang="en-US" sz="6000" dirty="0">
                <a:solidFill>
                  <a:srgbClr val="FF99FF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搶救</a:t>
            </a:r>
            <a:r>
              <a:rPr lang="en-US" altLang="zh-TW" sz="6000" dirty="0">
                <a:solidFill>
                  <a:srgbClr val="FF99FF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3C</a:t>
            </a:r>
            <a:r>
              <a:rPr lang="zh-TW" altLang="en-US" sz="6000" dirty="0">
                <a:solidFill>
                  <a:srgbClr val="FF99FF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008463" y="2045843"/>
            <a:ext cx="6916336" cy="1771600"/>
          </a:xfrm>
        </p:spPr>
        <p:txBody>
          <a:bodyPr rtlCol="0"/>
          <a:lstStyle/>
          <a:p>
            <a:r>
              <a:rPr lang="zh-TW" altLang="en-US" dirty="0">
                <a:solidFill>
                  <a:srgbClr val="CC66FF"/>
                </a:solidFill>
                <a:latin typeface="文鼎新中黑" panose="020B0609010101010101" pitchFamily="49" charset="-120"/>
                <a:ea typeface="文鼎新中黑" panose="020B0609010101010101" pitchFamily="49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8077" y="2045843"/>
            <a:ext cx="2096851" cy="3517101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6655" y="983954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400" dirty="0">
                <a:solidFill>
                  <a:srgbClr val="FFFFCC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限時使用</a:t>
            </a:r>
            <a:r>
              <a:rPr lang="en-US" altLang="zh-TW" sz="4400" dirty="0">
                <a:solidFill>
                  <a:srgbClr val="FFFFCC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3C</a:t>
            </a:r>
            <a:endParaRPr lang="zh-TW" altLang="en-US" sz="4400" dirty="0">
              <a:solidFill>
                <a:srgbClr val="FFFFCC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32184" y="1525089"/>
            <a:ext cx="5590685" cy="2041071"/>
          </a:xfrm>
        </p:spPr>
        <p:txBody>
          <a:bodyPr/>
          <a:lstStyle/>
          <a:p>
            <a:r>
              <a:rPr lang="zh-TW" altLang="en-US" sz="2400" b="1" dirty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FF99FF"/>
                </a:solidFill>
              </a:rPr>
              <a:t>打電腦、看電視、滑手機等，每天使用少於</a:t>
            </a:r>
            <a:r>
              <a:rPr lang="en-US" altLang="zh-TW" sz="2400" b="1" dirty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FF99FF"/>
                </a:solidFill>
              </a:rPr>
              <a:t>2</a:t>
            </a:r>
            <a:r>
              <a:rPr lang="zh-TW" altLang="en-US" sz="2400" b="1" dirty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FF99FF"/>
                </a:solidFill>
              </a:rPr>
              <a:t>小時</a:t>
            </a:r>
          </a:p>
          <a:p>
            <a:r>
              <a:rPr lang="zh-TW" alt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FF99FF"/>
                </a:solidFill>
              </a:rPr>
              <a:t>使用</a:t>
            </a:r>
            <a:r>
              <a:rPr lang="en-US" altLang="zh-TW" sz="2400" b="1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FF99FF"/>
                </a:solidFill>
              </a:rPr>
              <a:t>30</a:t>
            </a:r>
            <a:r>
              <a:rPr lang="zh-TW" alt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FF99FF"/>
                </a:solidFill>
              </a:rPr>
              <a:t>分鐘，休息</a:t>
            </a:r>
            <a:r>
              <a:rPr lang="en-US" altLang="zh-TW" sz="2400" b="1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FF99FF"/>
                </a:solidFill>
              </a:rPr>
              <a:t>10</a:t>
            </a:r>
            <a:r>
              <a:rPr lang="zh-TW" alt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FF99FF"/>
                </a:solidFill>
              </a:rPr>
              <a:t>分鐘</a:t>
            </a:r>
            <a:endParaRPr lang="zh-TW" altLang="en-US" sz="2400" b="1" dirty="0">
              <a:ln w="12700">
                <a:solidFill>
                  <a:schemeClr val="accent5"/>
                </a:solidFill>
                <a:prstDash val="solid"/>
              </a:ln>
              <a:solidFill>
                <a:srgbClr val="FF99FF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1252" y="2410476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80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482150"/>
            <a:ext cx="5225143" cy="4152901"/>
          </a:xfrm>
        </p:spPr>
        <p:txBody>
          <a:bodyPr/>
          <a:lstStyle/>
          <a:p>
            <a:pPr lvl="7"/>
            <a:r>
              <a:rPr lang="zh-TW" altLang="en-US" sz="2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細明體" panose="02020509000000000000" pitchFamily="49" charset="-120"/>
                <a:ea typeface="細明體" panose="02020509000000000000" pitchFamily="49" charset="-120"/>
              </a:rPr>
              <a:t>燈光充足、不閃爍</a:t>
            </a:r>
          </a:p>
          <a:p>
            <a:r>
              <a:rPr lang="zh-TW" altLang="en-US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不關燈或在昏暗環境使用</a:t>
            </a:r>
            <a:r>
              <a:rPr lang="en-US" altLang="zh-TW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</a:t>
            </a:r>
            <a:r>
              <a:rPr lang="zh-TW" altLang="en-US" sz="2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8103" y="2299063"/>
            <a:ext cx="4428307" cy="3335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121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perspectiveRelaxedModerately"/>
              <a:lightRig rig="threePt" dir="t"/>
            </a:scene3d>
          </a:bodyPr>
          <a:lstStyle/>
          <a:p>
            <a:r>
              <a:rPr lang="zh-TW" altLang="en-US" dirty="0">
                <a:ln>
                  <a:solidFill>
                    <a:srgbClr val="00B0F0"/>
                  </a:solidFill>
                </a:ln>
              </a:rPr>
              <a:t>戶外活動不可</a:t>
            </a:r>
            <a:r>
              <a:rPr lang="zh-TW" altLang="en-US" dirty="0" smtClean="0">
                <a:ln>
                  <a:solidFill>
                    <a:srgbClr val="00B0F0"/>
                  </a:solidFill>
                </a:ln>
              </a:rPr>
              <a:t>少</a:t>
            </a:r>
            <a:endParaRPr lang="zh-TW" altLang="en-US" dirty="0">
              <a:ln>
                <a:solidFill>
                  <a:srgbClr val="00B0F0"/>
                </a:solidFill>
              </a:ln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23624" y="1590403"/>
            <a:ext cx="9134856" cy="4152901"/>
          </a:xfrm>
        </p:spPr>
        <p:txBody>
          <a:bodyPr/>
          <a:lstStyle/>
          <a:p>
            <a:r>
              <a:rPr lang="zh-TW" altLang="en-US" sz="2400" b="1" dirty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FF99FF"/>
                </a:solidFill>
              </a:rPr>
              <a:t>多接觸大自然，多看遠方，可預防近視</a:t>
            </a:r>
          </a:p>
          <a:p>
            <a:r>
              <a:rPr lang="zh-TW" altLang="en-US" sz="2400" b="1" dirty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FF99FF"/>
                </a:solidFill>
              </a:rPr>
              <a:t>每天戶外運動，最少</a:t>
            </a:r>
            <a:r>
              <a:rPr lang="en-US" altLang="zh-TW" sz="2400" b="1" dirty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FF99FF"/>
                </a:solidFill>
              </a:rPr>
              <a:t>1</a:t>
            </a:r>
            <a:r>
              <a:rPr lang="zh-TW" altLang="en-US" sz="2400" b="1" dirty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FF99FF"/>
                </a:solidFill>
              </a:rPr>
              <a:t>小時</a:t>
            </a:r>
            <a:endParaRPr lang="zh-TW" altLang="en-US" sz="2400" b="1" dirty="0">
              <a:ln w="12700">
                <a:solidFill>
                  <a:schemeClr val="accent5"/>
                </a:solidFill>
                <a:prstDash val="solid"/>
              </a:ln>
              <a:solidFill>
                <a:srgbClr val="FF99FF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2522" y="3383280"/>
            <a:ext cx="6505208" cy="3175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113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58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文鼎新中黑</vt:lpstr>
      <vt:lpstr>文鼎疊圓體</vt:lpstr>
      <vt:lpstr>清松手寫體2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2021-10-04T02:45:30Z</dcterms:created>
  <dcterms:modified xsi:type="dcterms:W3CDTF">2021-10-18T03:09:53Z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