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96" r:id="rId6"/>
    <p:sldId id="298" r:id="rId7"/>
    <p:sldId id="297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書法細圓（破音伍）" panose="02010609010101010101" pitchFamily="49" charset="-120"/>
              <a:ea typeface="書法細圓（破音伍）" panose="02010609010101010101" pitchFamily="49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2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3185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85950"/>
            <a:ext cx="9360418" cy="2263258"/>
          </a:xfrm>
        </p:spPr>
        <p:txBody>
          <a:bodyPr rtlCol="0"/>
          <a:lstStyle/>
          <a:p>
            <a:r>
              <a:rPr lang="zh-TW" altLang="en-US" dirty="0">
                <a:ln>
                  <a:solidFill>
                    <a:schemeClr val="bg1"/>
                  </a:solidFill>
                </a:ln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搶救</a:t>
            </a:r>
            <a:r>
              <a:rPr lang="zh-TW" altLang="en-US" dirty="0">
                <a:ln>
                  <a:solidFill>
                    <a:schemeClr val="bg1"/>
                  </a:solidFill>
                </a:ln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Old English Text MT" panose="03040902040508030806" pitchFamily="66" charset="0"/>
              </a:rPr>
              <a:t>3C</a:t>
            </a:r>
            <a:r>
              <a:rPr lang="zh-TW" altLang="en-US" dirty="0">
                <a:ln>
                  <a:solidFill>
                    <a:schemeClr val="bg1"/>
                  </a:solidFill>
                </a:ln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惡視力</a:t>
            </a:r>
            <a:endParaRPr lang="zh-TW" altLang="en-US" dirty="0">
              <a:ln>
                <a:solidFill>
                  <a:schemeClr val="bg1"/>
                </a:solidFill>
              </a:ln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護</a:t>
            </a:r>
            <a:r>
              <a:rPr lang="zh-TW" altLang="en-US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眼有一套</a:t>
            </a:r>
          </a:p>
          <a:p>
            <a:pPr rtl="0"/>
            <a:r>
              <a:rPr lang="en-US" altLang="zh-TW" dirty="0" err="1" smtClean="0">
                <a:latin typeface="Webdings" panose="05030102010509060703" pitchFamily="18" charset="2"/>
                <a:cs typeface="Times New Roman" panose="02020603050405020304" pitchFamily="18" charset="0"/>
              </a:rPr>
              <a:t>vvvvv</a:t>
            </a:r>
            <a:endParaRPr lang="zh-TW" altLang="en-US" dirty="0">
              <a:latin typeface="Webdings" panose="05030102010509060703" pitchFamily="18" charset="2"/>
              <a:cs typeface="Times New Roman" panose="02020603050405020304" pitchFamily="18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593" y="1617686"/>
            <a:ext cx="1158144" cy="71317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1440" y="3916556"/>
            <a:ext cx="1408923" cy="240568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73817" y="4276226"/>
            <a:ext cx="1158340" cy="71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限時使用3</a:t>
            </a:r>
            <a:r>
              <a:rPr lang="zh-TW" altLang="en-US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88245" y="1312334"/>
            <a:ext cx="2918737" cy="4284903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>
                <a:ln/>
                <a:solidFill>
                  <a:schemeClr val="accent4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打電腦、看電視、滑手機等，每天使用少於2小時</a:t>
            </a:r>
          </a:p>
          <a:p>
            <a:r>
              <a:rPr lang="zh-TW" altLang="en-US" b="1" dirty="0">
                <a:ln/>
                <a:solidFill>
                  <a:schemeClr val="accent4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使用30分鐘，休息10</a:t>
            </a:r>
            <a:r>
              <a:rPr lang="zh-TW" altLang="en-US" b="1" dirty="0" smtClean="0">
                <a:ln/>
                <a:solidFill>
                  <a:schemeClr val="accent4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  <a:endParaRPr lang="zh-TW" altLang="en-US" b="1" dirty="0">
              <a:ln/>
              <a:solidFill>
                <a:schemeClr val="accent4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518" y="1579418"/>
            <a:ext cx="7300843" cy="310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35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zh-TW" altLang="en-US" sz="4400" dirty="0">
                <a:solidFill>
                  <a:prstClr val="black"/>
                </a:solidFill>
                <a:latin typeface="文鼎粗毛楷" panose="020B0609010101010101" pitchFamily="49" charset="-120"/>
                <a:ea typeface="文鼎粗毛楷" panose="020B0609010101010101" pitchFamily="49" charset="-120"/>
                <a:cs typeface="+mn-cs"/>
              </a:rPr>
              <a:t>光線要</a:t>
            </a:r>
            <a:r>
              <a:rPr lang="zh-TW" altLang="en-US" sz="4400" dirty="0" smtClean="0">
                <a:solidFill>
                  <a:prstClr val="black"/>
                </a:solidFill>
                <a:latin typeface="文鼎粗毛楷" panose="020B0609010101010101" pitchFamily="49" charset="-120"/>
                <a:ea typeface="文鼎粗毛楷" panose="020B0609010101010101" pitchFamily="49" charset="-120"/>
                <a:cs typeface="+mn-cs"/>
              </a:rPr>
              <a:t>充足</a:t>
            </a:r>
            <a:endParaRPr lang="zh-TW" altLang="en-US" sz="4400" dirty="0">
              <a:solidFill>
                <a:prstClr val="black"/>
              </a:solidFill>
              <a:latin typeface="文鼎粗毛楷" panose="020B0609010101010101" pitchFamily="49" charset="-120"/>
              <a:ea typeface="文鼎粗毛楷" panose="020B0609010101010101" pitchFamily="49" charset="-120"/>
              <a:cs typeface="+mn-cs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745673"/>
            <a:ext cx="2988010" cy="3893128"/>
          </a:xfrm>
        </p:spPr>
        <p:txBody>
          <a:bodyPr/>
          <a:lstStyle/>
          <a:p>
            <a:r>
              <a:rPr lang="zh-TW" altLang="en-US" sz="1800" dirty="0">
                <a:solidFill>
                  <a:prstClr val="black"/>
                </a:solidFill>
                <a:latin typeface="文鼎粗毛楷" panose="020B0609010101010101" pitchFamily="49" charset="-120"/>
                <a:ea typeface="文鼎粗毛楷" panose="020B0609010101010101" pitchFamily="49" charset="-120"/>
                <a:cs typeface="+mj-cs"/>
              </a:rPr>
              <a:t>燈光充足、不閃爍</a:t>
            </a:r>
            <a:br>
              <a:rPr lang="zh-TW" altLang="en-US" sz="1800" dirty="0">
                <a:solidFill>
                  <a:prstClr val="black"/>
                </a:solidFill>
                <a:latin typeface="文鼎粗毛楷" panose="020B0609010101010101" pitchFamily="49" charset="-120"/>
                <a:ea typeface="文鼎粗毛楷" panose="020B0609010101010101" pitchFamily="49" charset="-120"/>
                <a:cs typeface="+mj-cs"/>
              </a:rPr>
            </a:br>
            <a:r>
              <a:rPr lang="zh-TW" altLang="en-US" sz="1800" dirty="0">
                <a:solidFill>
                  <a:prstClr val="black"/>
                </a:solidFill>
                <a:latin typeface="文鼎粗毛楷" panose="020B0609010101010101" pitchFamily="49" charset="-120"/>
                <a:ea typeface="文鼎粗毛楷" panose="020B0609010101010101" pitchFamily="49" charset="-120"/>
                <a:cs typeface="+mj-cs"/>
              </a:rPr>
              <a:t>不關燈或在昏暗環境使用3Ｃ，對比變強很傷眼</a:t>
            </a:r>
            <a:br>
              <a:rPr lang="zh-TW" altLang="en-US" sz="1800" dirty="0">
                <a:solidFill>
                  <a:prstClr val="black"/>
                </a:solidFill>
                <a:latin typeface="文鼎粗毛楷" panose="020B0609010101010101" pitchFamily="49" charset="-120"/>
                <a:ea typeface="文鼎粗毛楷" panose="020B0609010101010101" pitchFamily="49" charset="-120"/>
                <a:cs typeface="+mj-cs"/>
              </a:rPr>
            </a:b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187" y="277091"/>
            <a:ext cx="6027600" cy="4902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68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戶外活動不可</a:t>
            </a:r>
            <a:r>
              <a:rPr lang="zh-TW" altLang="en-US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少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96291"/>
            <a:ext cx="3763864" cy="4142510"/>
          </a:xfrm>
        </p:spPr>
        <p:txBody>
          <a:bodyPr/>
          <a:lstStyle/>
          <a:p>
            <a:r>
              <a:rPr lang="zh-TW" altLang="en-US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每天戶外運動，最少1</a:t>
            </a:r>
            <a:r>
              <a:rPr lang="zh-TW" altLang="en-US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小時</a:t>
            </a:r>
            <a:endParaRPr lang="zh-TW" altLang="en-US" dirty="0"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642" y="2158064"/>
            <a:ext cx="5644112" cy="2981972"/>
          </a:xfrm>
          <a:prstGeom prst="rect">
            <a:avLst/>
          </a:prstGeom>
        </p:spPr>
      </p:pic>
      <p:sp>
        <p:nvSpPr>
          <p:cNvPr id="5" name="向右箭號 4"/>
          <p:cNvSpPr/>
          <p:nvPr/>
        </p:nvSpPr>
        <p:spPr>
          <a:xfrm>
            <a:off x="2022764" y="364374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向右箭號 5"/>
          <p:cNvSpPr/>
          <p:nvPr/>
        </p:nvSpPr>
        <p:spPr>
          <a:xfrm>
            <a:off x="4973782" y="311727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向右箭號 6"/>
          <p:cNvSpPr/>
          <p:nvPr/>
        </p:nvSpPr>
        <p:spPr>
          <a:xfrm flipV="1">
            <a:off x="2396837" y="4128377"/>
            <a:ext cx="1814946" cy="6930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向右箭號 7"/>
          <p:cNvSpPr/>
          <p:nvPr/>
        </p:nvSpPr>
        <p:spPr>
          <a:xfrm flipV="1">
            <a:off x="3560619" y="3020291"/>
            <a:ext cx="775854" cy="6234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左大括弧 8"/>
          <p:cNvSpPr/>
          <p:nvPr/>
        </p:nvSpPr>
        <p:spPr>
          <a:xfrm flipV="1">
            <a:off x="1052794" y="1312334"/>
            <a:ext cx="268501" cy="8486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手繪多邊形 9"/>
          <p:cNvSpPr/>
          <p:nvPr/>
        </p:nvSpPr>
        <p:spPr>
          <a:xfrm>
            <a:off x="185416" y="1347145"/>
            <a:ext cx="1410622" cy="1743231"/>
          </a:xfrm>
          <a:custGeom>
            <a:avLst/>
            <a:gdLst>
              <a:gd name="connsiteX0" fmla="*/ 50111 w 1410622"/>
              <a:gd name="connsiteY0" fmla="*/ 259982 h 1743231"/>
              <a:gd name="connsiteX1" fmla="*/ 521166 w 1410622"/>
              <a:gd name="connsiteY1" fmla="*/ 980419 h 1743231"/>
              <a:gd name="connsiteX2" fmla="*/ 465748 w 1410622"/>
              <a:gd name="connsiteY2" fmla="*/ 10600 h 1743231"/>
              <a:gd name="connsiteX3" fmla="*/ 1130766 w 1410622"/>
              <a:gd name="connsiteY3" fmla="*/ 1742419 h 1743231"/>
              <a:gd name="connsiteX4" fmla="*/ 299493 w 1410622"/>
              <a:gd name="connsiteY4" fmla="*/ 246128 h 1743231"/>
              <a:gd name="connsiteX5" fmla="*/ 22402 w 1410622"/>
              <a:gd name="connsiteY5" fmla="*/ 897291 h 1743231"/>
              <a:gd name="connsiteX6" fmla="*/ 160948 w 1410622"/>
              <a:gd name="connsiteY6" fmla="*/ 1049691 h 1743231"/>
              <a:gd name="connsiteX7" fmla="*/ 1297020 w 1410622"/>
              <a:gd name="connsiteY7" fmla="*/ 1132819 h 1743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10622" h="1743231">
                <a:moveTo>
                  <a:pt x="50111" y="259982"/>
                </a:moveTo>
                <a:cubicBezTo>
                  <a:pt x="251002" y="640982"/>
                  <a:pt x="451893" y="1021983"/>
                  <a:pt x="521166" y="980419"/>
                </a:cubicBezTo>
                <a:cubicBezTo>
                  <a:pt x="590439" y="938855"/>
                  <a:pt x="364148" y="-116400"/>
                  <a:pt x="465748" y="10600"/>
                </a:cubicBezTo>
                <a:cubicBezTo>
                  <a:pt x="567348" y="137600"/>
                  <a:pt x="1158475" y="1703164"/>
                  <a:pt x="1130766" y="1742419"/>
                </a:cubicBezTo>
                <a:cubicBezTo>
                  <a:pt x="1103057" y="1781674"/>
                  <a:pt x="484220" y="386983"/>
                  <a:pt x="299493" y="246128"/>
                </a:cubicBezTo>
                <a:cubicBezTo>
                  <a:pt x="114766" y="105273"/>
                  <a:pt x="45493" y="763364"/>
                  <a:pt x="22402" y="897291"/>
                </a:cubicBezTo>
                <a:cubicBezTo>
                  <a:pt x="-689" y="1031218"/>
                  <a:pt x="-51488" y="1010436"/>
                  <a:pt x="160948" y="1049691"/>
                </a:cubicBezTo>
                <a:cubicBezTo>
                  <a:pt x="373384" y="1088946"/>
                  <a:pt x="1821184" y="331564"/>
                  <a:pt x="1297020" y="113281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15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40262f94-9f35-4ac3-9a90-690165a166b7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59</TotalTime>
  <Words>83</Words>
  <Application>Microsoft Office PowerPoint</Application>
  <PresentationFormat>寬螢幕</PresentationFormat>
  <Paragraphs>13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文鼎甜妞體P</vt:lpstr>
      <vt:lpstr>文鼎粗毛楷</vt:lpstr>
      <vt:lpstr>書法細圓（破音伍）</vt:lpstr>
      <vt:lpstr>細明體</vt:lpstr>
      <vt:lpstr>微軟正黑體</vt:lpstr>
      <vt:lpstr>Arial</vt:lpstr>
      <vt:lpstr>Cambria</vt:lpstr>
      <vt:lpstr>Old English Text MT</vt:lpstr>
      <vt:lpstr>Times New Roman</vt:lpstr>
      <vt:lpstr>Webdings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k2gy65a</dc:title>
  <dc:creator>Windows 使用者</dc:creator>
  <cp:lastModifiedBy>Windows 使用者</cp:lastModifiedBy>
  <cp:revision>8</cp:revision>
  <dcterms:created xsi:type="dcterms:W3CDTF">2021-10-04T02:45:11Z</dcterms:created>
  <dcterms:modified xsi:type="dcterms:W3CDTF">2021-10-18T03:10:12Z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