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4296" y="100889"/>
            <a:ext cx="5497214" cy="119233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/>
          <a:lstStyle/>
          <a:p>
            <a:r>
              <a:rPr lang="zh-TW" altLang="en-US" dirty="0">
                <a:solidFill>
                  <a:schemeClr val="bg1">
                    <a:lumMod val="95000"/>
                  </a:schemeClr>
                </a:solidFill>
                <a:latin typeface="Algerian" panose="04020705040A02060702" pitchFamily="82" charset="0"/>
              </a:rPr>
              <a:t>搶救</a:t>
            </a:r>
            <a:r>
              <a:rPr lang="en-US" altLang="zh-TW" dirty="0">
                <a:solidFill>
                  <a:schemeClr val="bg1">
                    <a:lumMod val="95000"/>
                  </a:schemeClr>
                </a:solidFill>
                <a:latin typeface="Algerian" panose="04020705040A02060702" pitchFamily="82" charset="0"/>
              </a:rPr>
              <a:t>3C</a:t>
            </a:r>
            <a:r>
              <a:rPr lang="zh-TW" altLang="en-US" dirty="0">
                <a:solidFill>
                  <a:schemeClr val="bg1">
                    <a:lumMod val="95000"/>
                  </a:schemeClr>
                </a:solidFill>
                <a:latin typeface="Algerian" panose="04020705040A02060702" pitchFamily="82" charset="0"/>
              </a:rPr>
              <a:t>惡</a:t>
            </a:r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  <a:latin typeface="Algerian" panose="04020705040A02060702" pitchFamily="82" charset="0"/>
              </a:rPr>
              <a:t>視力</a:t>
            </a:r>
            <a:endParaRPr lang="zh-TW" altLang="en-US" dirty="0">
              <a:solidFill>
                <a:schemeClr val="bg1">
                  <a:lumMod val="9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351313" y="1293222"/>
            <a:ext cx="4010297" cy="854113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551513" y="1212436"/>
            <a:ext cx="312883" cy="16157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10830" y="4346216"/>
            <a:ext cx="135536" cy="7160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519" y="2090057"/>
            <a:ext cx="2041991" cy="34866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044" y="2835220"/>
            <a:ext cx="2041991" cy="348662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569" y="2090057"/>
            <a:ext cx="2041991" cy="348662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438" y="3633043"/>
            <a:ext cx="1158144" cy="71317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008" y="2813670"/>
            <a:ext cx="1158144" cy="713173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811" y="2843859"/>
            <a:ext cx="1158144" cy="71317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584" y="5867865"/>
            <a:ext cx="1158144" cy="713173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28" y="5969726"/>
            <a:ext cx="1158144" cy="708704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856" y="4656781"/>
            <a:ext cx="1158144" cy="713173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712" y="4747175"/>
            <a:ext cx="1158144" cy="713173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856" y="3070669"/>
            <a:ext cx="1158144" cy="713173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79717" y="3989629"/>
            <a:ext cx="543591" cy="231348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974" y="1604602"/>
            <a:ext cx="1158144" cy="713173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722" y="1617665"/>
            <a:ext cx="1158144" cy="713173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892" y="5103761"/>
            <a:ext cx="1158144" cy="713173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982" y="4863508"/>
            <a:ext cx="1158144" cy="713173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387" y="5498215"/>
            <a:ext cx="1158144" cy="713173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98" y="4983929"/>
            <a:ext cx="1158144" cy="713173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352" y="2963118"/>
            <a:ext cx="1158144" cy="713173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200" y="3436600"/>
            <a:ext cx="1158144" cy="713173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805" y="3989629"/>
            <a:ext cx="1158144" cy="713173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9130" y="718457"/>
            <a:ext cx="2286001" cy="1371600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629" y="781642"/>
            <a:ext cx="2097551" cy="129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" y="574766"/>
            <a:ext cx="3775166" cy="911134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bg1">
                    <a:lumMod val="95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護眼有一套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85900"/>
            <a:ext cx="7432548" cy="3216729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zh-TW" altLang="en-US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限時使用</a:t>
            </a:r>
            <a:r>
              <a:rPr lang="en-US" altLang="zh-TW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3C</a:t>
            </a:r>
          </a:p>
          <a:p>
            <a:pPr marL="45720" indent="0">
              <a:buNone/>
            </a:pPr>
            <a:r>
              <a:rPr lang="zh-TW" altLang="en-US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打電腦、看電視、滑手機等，每天使用少於</a:t>
            </a:r>
            <a:r>
              <a:rPr lang="en-US" altLang="zh-TW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2</a:t>
            </a:r>
            <a:r>
              <a:rPr lang="zh-TW" altLang="en-US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小時</a:t>
            </a:r>
            <a:endParaRPr lang="zh-TW" altLang="en-US" sz="4400" dirty="0" smtClean="0">
              <a:solidFill>
                <a:schemeClr val="accent6">
                  <a:lumMod val="20000"/>
                  <a:lumOff val="80000"/>
                </a:schemeClr>
              </a:solidFill>
              <a:latin typeface="文鼎新細黑" panose="020B0609010101010101" pitchFamily="49" charset="-120"/>
              <a:ea typeface="文鼎新細黑" panose="020B0609010101010101" pitchFamily="49" charset="-120"/>
            </a:endParaRPr>
          </a:p>
          <a:p>
            <a:r>
              <a:rPr lang="zh-TW" altLang="en-US" sz="4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小時</a:t>
            </a:r>
            <a:r>
              <a:rPr lang="zh-TW" altLang="en-US" sz="6000" dirty="0" smtClean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使用</a:t>
            </a:r>
            <a:r>
              <a:rPr lang="en-US" altLang="zh-TW" sz="6000" dirty="0" smtClean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30</a:t>
            </a:r>
            <a:r>
              <a:rPr lang="zh-TW" altLang="en-US" sz="6000" dirty="0" smtClean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分鐘，休息</a:t>
            </a:r>
            <a:r>
              <a:rPr lang="en-US" altLang="zh-TW" sz="6000" dirty="0" smtClean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10</a:t>
            </a:r>
            <a:r>
              <a:rPr lang="zh-TW" altLang="en-US" sz="6000" dirty="0" smtClean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分鐘</a:t>
            </a:r>
            <a:endParaRPr lang="zh-TW" altLang="en-US" sz="6000" dirty="0">
              <a:solidFill>
                <a:schemeClr val="bg1"/>
              </a:solidFill>
              <a:latin typeface="文鼎新細黑" panose="020B0609010101010101" pitchFamily="49" charset="-120"/>
              <a:ea typeface="文鼎新細黑" panose="020B0609010101010101" pitchFamily="49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208" y="-187546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965" y="4412837"/>
            <a:ext cx="4546092" cy="240185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006" y="-187546"/>
            <a:ext cx="2919088" cy="237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27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indent="-228600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</a:pPr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  <a:cs typeface="+mn-cs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燈光充足、不閃爍</a:t>
            </a:r>
          </a:p>
          <a:p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不關燈或在昏暗環境使用</a:t>
            </a:r>
            <a:r>
              <a:rPr lang="en-US" altLang="zh-TW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3</a:t>
            </a:r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Ｃ，對比變強很傷眼</a:t>
            </a:r>
          </a:p>
          <a:p>
            <a:endParaRPr lang="zh-TW" altLang="en-US" sz="6000" dirty="0">
              <a:solidFill>
                <a:schemeClr val="bg1"/>
              </a:solidFill>
              <a:latin typeface="文鼎新細黑" panose="020B0609010101010101" pitchFamily="49" charset="-120"/>
              <a:ea typeface="文鼎新細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923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indent="-228600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</a:pPr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  <a:cs typeface="+mn-cs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每天戶外運動，最少</a:t>
            </a:r>
            <a:r>
              <a:rPr lang="en-US" altLang="zh-TW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1</a:t>
            </a:r>
            <a:r>
              <a:rPr lang="zh-TW" altLang="en-US" sz="6000" dirty="0">
                <a:solidFill>
                  <a:schemeClr val="bg1"/>
                </a:solidFill>
                <a:latin typeface="文鼎新細黑" panose="020B0609010101010101" pitchFamily="49" charset="-120"/>
                <a:ea typeface="文鼎新細黑" panose="020B0609010101010101" pitchFamily="49" charset="-120"/>
              </a:rPr>
              <a:t>小時多接觸大自然，多看遠方，可預防近視</a:t>
            </a:r>
          </a:p>
        </p:txBody>
      </p:sp>
    </p:spTree>
    <p:extLst>
      <p:ext uri="{BB962C8B-B14F-4D97-AF65-F5344CB8AC3E}">
        <p14:creationId xmlns:p14="http://schemas.microsoft.com/office/powerpoint/2010/main" val="71336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80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文鼎新中黑</vt:lpstr>
      <vt:lpstr>文鼎新細黑</vt:lpstr>
      <vt:lpstr>細明體</vt:lpstr>
      <vt:lpstr>微軟正黑體</vt:lpstr>
      <vt:lpstr>Algerian</vt:lpstr>
      <vt:lpstr>Arial</vt:lpstr>
      <vt:lpstr>返校 16x9</vt:lpstr>
      <vt:lpstr>搶救3C惡視力</vt:lpstr>
      <vt:lpstr>護眼有一套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2021-10-04T02:45:01Z</dcterms:created>
  <dcterms:modified xsi:type="dcterms:W3CDTF">2021-10-18T03:09:41Z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