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FF"/>
    <a:srgbClr val="3DEBDA"/>
    <a:srgbClr val="A9DEF1"/>
    <a:srgbClr val="C439E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80901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253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109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12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67039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184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864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043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469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4761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5433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" name="drumroll.wav"/>
          </p:stSnd>
        </p:sndAc>
      </p:transition>
    </mc:Choice>
    <mc:Fallback>
      <p:transition spd="slow" advClick="0" advTm="2000">
        <p:fade/>
        <p:sndAc>
          <p:stSnd>
            <p:snd r:embed="rId1" name="drumroll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A7D7E8AB-77F9-4143-AECA-57AC1C1FB95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854A0F20-742B-4E49-A20B-4BFF199F24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832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14:prism isInverted="1"/>
        <p:sndAc>
          <p:stSnd>
            <p:snd r:embed="rId13" name="drumroll.wav"/>
          </p:stSnd>
        </p:sndAc>
      </p:transition>
    </mc:Choice>
    <mc:Fallback>
      <p:transition spd="slow" advClick="0" advTm="2000">
        <p:fade/>
        <p:sndAc>
          <p:stSnd>
            <p:snd r:embed="rId13" name="drumroll.wav"/>
          </p:stSnd>
        </p:sndAc>
      </p:transition>
    </mc:Fallback>
  </mc:AlternateConten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99" TargetMode="External"/><Relationship Id="rId4" Type="http://schemas.openxmlformats.org/officeDocument/2006/relationships/hyperlink" Target="http://newweb.zoo.gov.tw/Pager/Show/ZooData_Index_Show.aspx?Animal_ID=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43496" y="2230001"/>
            <a:ext cx="5829300" cy="146304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C439E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動物介紹</a:t>
            </a:r>
            <a:endParaRPr lang="zh-TW" altLang="en-US" sz="7200" dirty="0">
              <a:solidFill>
                <a:srgbClr val="C439E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57996" y="3693041"/>
            <a:ext cx="2400300" cy="1463040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資料整理：阿闐</a:t>
            </a:r>
            <a:endParaRPr lang="zh-TW" altLang="en-US" sz="2400" dirty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3946525"/>
      </p:ext>
    </p:extLst>
  </p:cSld>
  <p:clrMapOvr>
    <a:masterClrMapping/>
  </p:clrMapOvr>
  <p:transition spd="slow" advClick="0" advTm="2000">
    <p:comb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solidFill>
                  <a:srgbClr val="CC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白鼻心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分佈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：亞洲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南部及東南部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sz="2800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體色為黃灰褐色，頭頸部顏色較黑，由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額頭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至鼻端有一條明顯的白色縱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帶</a:t>
            </a:r>
            <a:endParaRPr lang="en-US" altLang="zh-TW" sz="2800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保育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：其他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應予保育之野生</a:t>
            </a:r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動物</a:t>
            </a:r>
            <a:endParaRPr lang="en-US" altLang="zh-TW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endParaRPr lang="zh-TW" altLang="en-US" dirty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66750" y="1907177"/>
            <a:ext cx="4165253" cy="2782389"/>
          </a:xfrm>
          <a:prstGeom prst="heart">
            <a:avLst/>
          </a:prstGeom>
          <a:ln w="381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2378267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 advTm="2000">
        <p14:pan dir="u"/>
        <p:sndAc>
          <p:stSnd>
            <p:snd r:embed="rId2" name="drumroll.wav"/>
          </p:stSnd>
        </p:sndAc>
      </p:transition>
    </mc:Choice>
    <mc:Fallback>
      <p:transition spd="slow" advClick="0" advTm="2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solidFill>
                  <a:srgbClr val="CC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分佈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：西伯利亞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東南方、韓國、日本、中國大陸東部及南部、琉球群島、臺灣、越南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sz="2800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毛色為褐色至紅棕色，背部和體側佈滿</a:t>
            </a:r>
            <a:r>
              <a:rPr lang="en-US" altLang="zh-TW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7-8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排白色的斑點</a:t>
            </a:r>
          </a:p>
        </p:txBody>
      </p:sp>
      <p:pic>
        <p:nvPicPr>
          <p:cNvPr id="2050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268" y="1825625"/>
            <a:ext cx="2798173" cy="3357808"/>
          </a:xfrm>
          <a:prstGeom prst="ellipse">
            <a:avLst/>
          </a:prstGeom>
          <a:noFill/>
          <a:ln w="57150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67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 advTm="2000">
        <p14:pan dir="u"/>
        <p:sndAc>
          <p:stSnd>
            <p:snd r:embed="rId2" name="drumroll.wav"/>
          </p:stSnd>
        </p:sndAc>
      </p:transition>
    </mc:Choice>
    <mc:Fallback>
      <p:transition spd="slow" advClick="0" advTm="2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solidFill>
                  <a:srgbClr val="CC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百步蛇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保育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：瀕臨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絕種保育類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野生動物</a:t>
            </a:r>
            <a:endParaRPr lang="en-US" altLang="zh-TW" sz="2800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食性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：哺乳類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、爬蟲類、兩棲類、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鳥類</a:t>
            </a:r>
            <a:endParaRPr lang="en-US" altLang="zh-TW" sz="2800" dirty="0" smtClean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分佈</a:t>
            </a:r>
            <a:r>
              <a:rPr lang="zh-TW" altLang="en-US" sz="28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：東亞</a:t>
            </a:r>
            <a:r>
              <a:rPr lang="zh-TW" altLang="en-US" sz="28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的中國南部、越南北部和臺灣。生活在中、低海拔山區和丘陵的森林底層</a:t>
            </a:r>
            <a:r>
              <a:rPr lang="zh-TW" altLang="en-US" sz="2800" dirty="0"/>
              <a:t>。</a:t>
            </a:r>
          </a:p>
        </p:txBody>
      </p:sp>
      <p:pic>
        <p:nvPicPr>
          <p:cNvPr id="1026" name="Picture 2" descr="ç¾æ­¥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690689"/>
            <a:ext cx="3814717" cy="2532972"/>
          </a:xfrm>
          <a:prstGeom prst="flowChartAlternateProcess">
            <a:avLst/>
          </a:prstGeom>
          <a:noFill/>
          <a:ln w="571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4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 advTm="2000">
        <p14:pan dir="u"/>
        <p:sndAc>
          <p:stSnd>
            <p:snd r:embed="rId2" name="drumroll.wav"/>
          </p:stSnd>
        </p:sndAc>
      </p:transition>
    </mc:Choice>
    <mc:Fallback>
      <p:transition spd="slow" advClick="0" advTm="2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CC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sz="5400" dirty="0">
              <a:solidFill>
                <a:srgbClr val="CC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8700" y="1645920"/>
            <a:ext cx="7200900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solidFill>
                  <a:srgbClr val="FF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梅花鹿</a:t>
            </a:r>
            <a:endParaRPr lang="en-US" altLang="zh-TW" sz="2800" dirty="0" smtClean="0">
              <a:solidFill>
                <a:srgbClr val="FF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sz="2800" dirty="0">
                <a:hlinkClick r:id="rId3"/>
              </a:rPr>
              <a:t>http://</a:t>
            </a:r>
            <a:r>
              <a:rPr lang="en-US" altLang="zh-TW" sz="2800" dirty="0" smtClean="0">
                <a:hlinkClick r:id="rId3"/>
              </a:rPr>
              <a:t>newweb.zoo.gov.tw/Pager/Show/ZooData_Index_Show.aspx?Animal_ID=15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>
                <a:solidFill>
                  <a:srgbClr val="FF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白鼻心</a:t>
            </a:r>
            <a:endParaRPr lang="en-US" altLang="zh-TW" sz="2800" dirty="0" smtClean="0">
              <a:solidFill>
                <a:srgbClr val="FF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sz="2800" dirty="0">
                <a:hlinkClick r:id="rId4"/>
              </a:rPr>
              <a:t>http://newweb.zoo.gov.tw/Pager/Show/ZooData_Index_Show.aspx?Animal_ID=9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>
                <a:solidFill>
                  <a:srgbClr val="FF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百步蛇</a:t>
            </a:r>
            <a:endParaRPr lang="en-US" altLang="zh-TW" sz="2800" dirty="0" smtClean="0">
              <a:solidFill>
                <a:srgbClr val="FF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sz="2800" dirty="0">
                <a:hlinkClick r:id="rId5"/>
              </a:rPr>
              <a:t>http://newweb.zoo.gov.tw/Pager/Show/ZooData_Index_Show.aspx?Animal_ID=199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31926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 advTm="2000">
        <p14:pan dir="u"/>
        <p:sndAc>
          <p:stSnd>
            <p:snd r:embed="rId2" name="drumroll.wav"/>
          </p:stSnd>
        </p:sndAc>
      </p:transition>
    </mc:Choice>
    <mc:Fallback>
      <p:transition spd="slow" advClick="0" advTm="2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76</TotalTime>
  <Words>152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Franklin Gothic Book</vt:lpstr>
      <vt:lpstr>清松手寫體1</vt:lpstr>
      <vt:lpstr>微軟正黑體</vt:lpstr>
      <vt:lpstr>Crop</vt:lpstr>
      <vt:lpstr>動物介紹</vt:lpstr>
      <vt:lpstr>白鼻心</vt:lpstr>
      <vt:lpstr>梅花鹿</vt:lpstr>
      <vt:lpstr>百步蛇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2019-12-24T02:43:11Z</dcterms:created>
  <dcterms:modified xsi:type="dcterms:W3CDTF">2020-01-07T02:58:29Z</dcterms:modified>
</cp:coreProperties>
</file>