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8813"/>
    <a:srgbClr val="DB9915"/>
    <a:srgbClr val="D818C1"/>
    <a:srgbClr val="CBF0F5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00B05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defRPr>
            </a:lvl1pPr>
          </a:lstStyle>
          <a:p>
            <a:r>
              <a:rPr lang="zh-TW" altLang="en-US" dirty="0" smtClean="0"/>
              <a:t>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  <a:latin typeface="文鼎超黑" panose="020B0609010101010101" pitchFamily="49" charset="-120"/>
                <a:ea typeface="文鼎超黑" panose="020B0609010101010101" pitchFamily="49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002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976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964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69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793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801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709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55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991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659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118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DC69-9A15-43B8-90E2-D2EA61F2D354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E9799-FEE8-4DD9-95D0-E07137FE033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33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2000"/>
    </mc:Choice>
    <mc:Fallback>
      <p:transition spd="slow" advTm="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415" TargetMode="External"/><Relationship Id="rId2" Type="http://schemas.openxmlformats.org/officeDocument/2006/relationships/hyperlink" Target="http://newweb.zoo.gov.tw/Pager/Show/ZooData_Index_Show.aspx?Animal_ID=26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12000">
              <a:srgbClr val="FFFF00"/>
            </a:gs>
            <a:gs pos="38534">
              <a:schemeClr val="accent2">
                <a:lumMod val="75000"/>
              </a:schemeClr>
            </a:gs>
            <a:gs pos="27000">
              <a:srgbClr val="00B050"/>
            </a:gs>
            <a:gs pos="90000">
              <a:srgbClr val="0070C0"/>
            </a:gs>
            <a:gs pos="80000">
              <a:srgbClr val="DB9915"/>
            </a:gs>
            <a:gs pos="66000">
              <a:srgbClr val="00B0F0"/>
            </a:gs>
            <a:gs pos="51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動物世界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資料搜尋</a:t>
            </a:r>
            <a:r>
              <a:rPr lang="en-US" altLang="zh-TW" dirty="0" smtClean="0"/>
              <a:t>:</a:t>
            </a:r>
            <a:r>
              <a:rPr lang="zh-TW" altLang="en-US" dirty="0" smtClean="0"/>
              <a:t>阿文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95553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2000">
        <p15:prstTrans prst="crush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45000">
              <a:srgbClr val="00B050"/>
            </a:gs>
            <a:gs pos="30000">
              <a:srgbClr val="FFC000"/>
            </a:gs>
            <a:gs pos="73394">
              <a:srgbClr val="002060"/>
            </a:gs>
            <a:gs pos="98165">
              <a:srgbClr val="7030A0"/>
            </a:gs>
            <a:gs pos="87156">
              <a:srgbClr val="0070C0"/>
            </a:gs>
            <a:gs pos="57000">
              <a:schemeClr val="accent2">
                <a:lumMod val="50000"/>
              </a:schemeClr>
            </a:gs>
            <a:gs pos="14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C000"/>
                </a:solidFill>
              </a:rPr>
              <a:t>山羌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山羌為臺灣特有亞種，是臺灣三種鹿科動物</a:t>
            </a:r>
            <a:r>
              <a:rPr lang="zh-TW" altLang="en-US" dirty="0" smtClean="0">
                <a:solidFill>
                  <a:srgbClr val="7030A0"/>
                </a:solidFill>
              </a:rPr>
              <a:t>中</a:t>
            </a:r>
            <a:r>
              <a:rPr lang="zh-TW" altLang="en-US" i="1" dirty="0">
                <a:solidFill>
                  <a:srgbClr val="7030A0"/>
                </a:solidFill>
              </a:rPr>
              <a:t>草</a:t>
            </a:r>
            <a:r>
              <a:rPr lang="zh-TW" altLang="en-US" i="1" dirty="0" smtClean="0">
                <a:solidFill>
                  <a:srgbClr val="7030A0"/>
                </a:solidFill>
              </a:rPr>
              <a:t>食</a:t>
            </a:r>
            <a:r>
              <a:rPr lang="zh-TW" altLang="en-US" dirty="0">
                <a:solidFill>
                  <a:srgbClr val="7030A0"/>
                </a:solidFill>
              </a:rPr>
              <a:t>體型最小的。</a:t>
            </a:r>
            <a:endParaRPr lang="en-US" altLang="zh-TW" dirty="0">
              <a:solidFill>
                <a:srgbClr val="7030A0"/>
              </a:solidFill>
            </a:endParaRPr>
          </a:p>
          <a:p>
            <a:r>
              <a:rPr lang="zh-TW" altLang="en-US" i="1" dirty="0" smtClean="0">
                <a:solidFill>
                  <a:srgbClr val="7030A0"/>
                </a:solidFill>
              </a:rPr>
              <a:t>，</a:t>
            </a:r>
            <a:r>
              <a:rPr lang="zh-TW" altLang="en-US" i="1" dirty="0">
                <a:solidFill>
                  <a:srgbClr val="7030A0"/>
                </a:solidFill>
              </a:rPr>
              <a:t>喜食灌木、蕨類植物的</a:t>
            </a:r>
            <a:r>
              <a:rPr lang="zh-TW" altLang="en-US" dirty="0">
                <a:solidFill>
                  <a:srgbClr val="7030A0"/>
                </a:solidFill>
              </a:rPr>
              <a:t>葉子，尤其是嫩葉及嫩芽。本園餵食粒狀飼料</a:t>
            </a:r>
            <a:r>
              <a:rPr lang="en-US" altLang="zh-TW" dirty="0">
                <a:solidFill>
                  <a:srgbClr val="7030A0"/>
                </a:solidFill>
              </a:rPr>
              <a:t>3</a:t>
            </a:r>
            <a:r>
              <a:rPr lang="zh-TW" altLang="en-US" dirty="0">
                <a:solidFill>
                  <a:srgbClr val="7030A0"/>
                </a:solidFill>
              </a:rPr>
              <a:t>、桑葉、胡蘿蔔、山黃麻、維生素</a:t>
            </a:r>
            <a:r>
              <a:rPr lang="en-US" altLang="zh-TW" dirty="0">
                <a:solidFill>
                  <a:srgbClr val="7030A0"/>
                </a:solidFill>
              </a:rPr>
              <a:t>E</a:t>
            </a:r>
            <a:r>
              <a:rPr lang="zh-TW" altLang="en-US" dirty="0">
                <a:solidFill>
                  <a:srgbClr val="7030A0"/>
                </a:solidFill>
              </a:rPr>
              <a:t>、益肥王、礦鹽。</a:t>
            </a:r>
          </a:p>
          <a:p>
            <a:r>
              <a:rPr lang="zh-TW" altLang="en-US" dirty="0" smtClean="0">
                <a:solidFill>
                  <a:srgbClr val="7030A0"/>
                </a:solidFill>
              </a:rPr>
              <a:t>體型</a:t>
            </a:r>
            <a:r>
              <a:rPr lang="zh-TW" altLang="en-US" dirty="0">
                <a:solidFill>
                  <a:srgbClr val="7030A0"/>
                </a:solidFill>
              </a:rPr>
              <a:t>最小的</a:t>
            </a:r>
            <a:r>
              <a:rPr lang="zh-TW" altLang="en-US" dirty="0" smtClean="0">
                <a:solidFill>
                  <a:srgbClr val="7030A0"/>
                </a:solidFill>
              </a:rPr>
              <a:t>。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i="1" dirty="0" smtClean="0"/>
          </a:p>
        </p:txBody>
      </p:sp>
      <p:pic>
        <p:nvPicPr>
          <p:cNvPr id="2050" name="Picture 2" descr="å±±ç¾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0" y="2001044"/>
            <a:ext cx="2667000" cy="4000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020825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Tm="2000">
        <p:dissolve/>
      </p:transition>
    </mc:Choice>
    <mc:Fallback>
      <p:transition spd="slow" advTm="200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7030A0"/>
            </a:gs>
            <a:gs pos="70000">
              <a:srgbClr val="92D050"/>
            </a:gs>
            <a:gs pos="83000">
              <a:srgbClr val="0070C0"/>
            </a:gs>
            <a:gs pos="52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2">
                    <a:lumMod val="75000"/>
                  </a:schemeClr>
                </a:solidFill>
              </a:rPr>
              <a:t>臺灣雲豹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夜行性，喜歡單獨活動，善於攀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樹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雲豹為臺灣特有亞種，是臺灣大型肉食性的貓科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</a:rPr>
              <a:t>動物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1026" name="Picture 2" descr="èºç£é²è±¹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30203">
            <a:off x="4998291" y="2817464"/>
            <a:ext cx="3683926" cy="24608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656710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Tm="2000">
        <p14:honeycomb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</a:schemeClr>
            </a:gs>
            <a:gs pos="34882">
              <a:srgbClr val="C00000"/>
            </a:gs>
            <a:gs pos="24746">
              <a:srgbClr val="00B050"/>
            </a:gs>
            <a:gs pos="10000">
              <a:schemeClr val="accent1">
                <a:lumMod val="45000"/>
                <a:lumOff val="55000"/>
              </a:schemeClr>
            </a:gs>
            <a:gs pos="51000">
              <a:srgbClr val="92D050"/>
            </a:gs>
            <a:gs pos="74312">
              <a:srgbClr val="00B050"/>
            </a:gs>
            <a:gs pos="64000">
              <a:schemeClr val="accent3">
                <a:lumMod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50"/>
                </a:solidFill>
              </a:rPr>
              <a:t>大紅娘華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</a:rPr>
              <a:t>成蟲與若蟲皆會捕食水蠆、蝌蚪、大肚魚、蚊子、蠅類、蝶蠅類、小仰泳椿及水域</a:t>
            </a:r>
            <a:r>
              <a:rPr lang="zh-TW" altLang="en-US" dirty="0" smtClean="0">
                <a:solidFill>
                  <a:srgbClr val="0070C0"/>
                </a:solidFill>
              </a:rPr>
              <a:t>中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r>
              <a:rPr lang="zh-TW" altLang="en-US" dirty="0">
                <a:solidFill>
                  <a:srgbClr val="0070C0"/>
                </a:solidFill>
              </a:rPr>
              <a:t>成蟲會附著於水生植物上，將腹部末端的呼吸管貼於水面上，身體靜止不動，一發現獵物，頭部先定位，前腳立刻加以攻擊。</a:t>
            </a:r>
          </a:p>
        </p:txBody>
      </p:sp>
      <p:pic>
        <p:nvPicPr>
          <p:cNvPr id="1026" name="Picture 2" descr="å¤§ç´å¨è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30056">
            <a:off x="4547106" y="2286162"/>
            <a:ext cx="3682662" cy="303819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107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74000">
              <a:schemeClr val="accent1">
                <a:lumMod val="45000"/>
                <a:lumOff val="55000"/>
              </a:schemeClr>
            </a:gs>
            <a:gs pos="83000">
              <a:srgbClr val="00B05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2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zh-TW" altLang="en-US" dirty="0">
                <a:solidFill>
                  <a:srgbClr val="92D050"/>
                </a:solidFill>
              </a:rPr>
              <a:t>臺灣</a:t>
            </a:r>
            <a:r>
              <a:rPr lang="zh-TW" altLang="en-US" dirty="0" smtClean="0">
                <a:solidFill>
                  <a:srgbClr val="92D050"/>
                </a:solidFill>
              </a:rPr>
              <a:t>雲豹</a:t>
            </a:r>
            <a:endParaRPr lang="en-US" altLang="zh-TW" dirty="0" smtClean="0">
              <a:solidFill>
                <a:srgbClr val="92D050"/>
              </a:solidFill>
            </a:endParaRPr>
          </a:p>
          <a:p>
            <a:r>
              <a:rPr lang="en-US" altLang="zh-TW" dirty="0">
                <a:solidFill>
                  <a:srgbClr val="FFC000"/>
                </a:solidFill>
              </a:rPr>
              <a:t>http://</a:t>
            </a:r>
            <a:r>
              <a:rPr lang="en-US" altLang="zh-TW" dirty="0" smtClean="0">
                <a:solidFill>
                  <a:srgbClr val="FFC000"/>
                </a:solidFill>
              </a:rPr>
              <a:t>newweb.zoo.gov.tw/Pager/Show/ZooData_Index_Show.aspx?Animal_I</a:t>
            </a:r>
            <a:endParaRPr lang="zh-TW" altLang="en-US" dirty="0">
              <a:solidFill>
                <a:srgbClr val="FFC000"/>
              </a:solidFill>
            </a:endParaRPr>
          </a:p>
          <a:p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娘</a:t>
            </a:r>
            <a:r>
              <a:rPr lang="zh-TW" altLang="en-US" dirty="0" smtClean="0">
                <a:solidFill>
                  <a:srgbClr val="000099"/>
                </a:solidFill>
                <a:latin typeface="Arial" panose="020B0604020202020204" pitchFamily="34" charset="0"/>
              </a:rPr>
              <a:t>華</a:t>
            </a:r>
            <a:r>
              <a:rPr lang="zh-TW" altLang="en-US" dirty="0">
                <a:solidFill>
                  <a:srgbClr val="000099"/>
                </a:solidFill>
                <a:latin typeface="Arial" panose="020B0604020202020204" pitchFamily="34" charset="0"/>
              </a:rPr>
              <a:t>大紅</a:t>
            </a:r>
            <a:endParaRPr lang="en-US" altLang="zh-TW" dirty="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newweb.zoo.gov.tw/Pager/Show/ZooData_Index_Show.aspx?Animal_ID=268</a:t>
            </a:r>
            <a:endParaRPr lang="en-US" altLang="zh-TW" dirty="0" smtClean="0"/>
          </a:p>
          <a:p>
            <a:r>
              <a:rPr lang="zh-TW" altLang="en-US" dirty="0">
                <a:solidFill>
                  <a:srgbClr val="7030A0"/>
                </a:solidFill>
              </a:rPr>
              <a:t>山</a:t>
            </a:r>
            <a:r>
              <a:rPr lang="zh-TW" altLang="en-US" dirty="0" smtClean="0">
                <a:solidFill>
                  <a:srgbClr val="7030A0"/>
                </a:solidFill>
              </a:rPr>
              <a:t>羌</a:t>
            </a:r>
            <a:endParaRPr lang="en-US" altLang="zh-TW" dirty="0" smtClean="0">
              <a:solidFill>
                <a:srgbClr val="7030A0"/>
              </a:solidFill>
            </a:endParaRPr>
          </a:p>
          <a:p>
            <a:r>
              <a:rPr lang="en-US" altLang="zh-TW" dirty="0">
                <a:solidFill>
                  <a:schemeClr val="accent2">
                    <a:lumMod val="50000"/>
                  </a:schemeClr>
                </a:solidFill>
                <a:hlinkClick r:id="rId3"/>
              </a:rPr>
              <a:t>http://newweb.zoo.gov.tw/Pager/Show/ZooData_Index_Show.aspx?Animal_ID=415</a:t>
            </a:r>
            <a:endParaRPr lang="en-US" altLang="zh-TW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87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2000">
        <p:checker/>
      </p:transition>
    </mc:Choice>
    <mc:Fallback>
      <p:transition spd="slow" advTm="2000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182</Words>
  <Application>Microsoft Office PowerPoint</Application>
  <PresentationFormat>如螢幕大小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文鼎超黑</vt:lpstr>
      <vt:lpstr>文鼎疊圓體</vt:lpstr>
      <vt:lpstr>新細明體</vt:lpstr>
      <vt:lpstr>Arial</vt:lpstr>
      <vt:lpstr>Calibri</vt:lpstr>
      <vt:lpstr>Calibri Light</vt:lpstr>
      <vt:lpstr>Office 佈景主題</vt:lpstr>
      <vt:lpstr>動物世界</vt:lpstr>
      <vt:lpstr>山羌</vt:lpstr>
      <vt:lpstr>臺灣雲豹</vt:lpstr>
      <vt:lpstr>大紅娘華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動物世界</dc:title>
  <dc:creator>Windows 使用者</dc:creator>
  <cp:lastModifiedBy>Windows 使用者</cp:lastModifiedBy>
  <cp:revision>10</cp:revision>
  <dcterms:created xsi:type="dcterms:W3CDTF">2019-12-24T02:43:33Z</dcterms:created>
  <dcterms:modified xsi:type="dcterms:W3CDTF">2020-01-07T02:58:57Z</dcterms:modified>
</cp:coreProperties>
</file>