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51F565"/>
    <a:srgbClr val="FF33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61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1800" dirty="0">
                <a:solidFill>
                  <a:srgbClr val="7030A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53000">
                  <a:srgbClr val="FFFF00"/>
                </a:gs>
                <a:gs pos="27000">
                  <a:srgbClr val="FFC000"/>
                </a:gs>
                <a:gs pos="77000">
                  <a:srgbClr val="92D05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A-4CA3-A0E4-A30FB0641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50010" y="1540193"/>
            <a:ext cx="6521283" cy="15520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zh-TW" altLang="en-US" dirty="0" smtClean="0">
                <a:solidFill>
                  <a:srgbClr val="FF3399"/>
                </a:solidFill>
              </a:rPr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51F565"/>
                </a:solidFill>
              </a:rPr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571076"/>
              </p:ext>
            </p:extLst>
          </p:nvPr>
        </p:nvGraphicFramePr>
        <p:xfrm>
          <a:off x="1441882" y="1920898"/>
          <a:ext cx="6843867" cy="3643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C000"/>
                </a:solidFill>
              </a:rPr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364606"/>
              </p:ext>
            </p:extLst>
          </p:nvPr>
        </p:nvGraphicFramePr>
        <p:xfrm>
          <a:off x="1440872" y="1759522"/>
          <a:ext cx="6321416" cy="4229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0708">
                  <a:extLst>
                    <a:ext uri="{9D8B030D-6E8A-4147-A177-3AD203B41FA5}">
                      <a16:colId xmlns:a16="http://schemas.microsoft.com/office/drawing/2014/main" val="3880551272"/>
                    </a:ext>
                  </a:extLst>
                </a:gridCol>
                <a:gridCol w="3160708">
                  <a:extLst>
                    <a:ext uri="{9D8B030D-6E8A-4147-A177-3AD203B41FA5}">
                      <a16:colId xmlns:a16="http://schemas.microsoft.com/office/drawing/2014/main" val="3761897197"/>
                    </a:ext>
                  </a:extLst>
                </a:gridCol>
              </a:tblGrid>
              <a:tr h="384485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方法</a:t>
                      </a:r>
                    </a:p>
                  </a:txBody>
                  <a:tcPr marL="9525" marR="9525" marT="9525" marB="0" anchor="ctr"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口訣</a:t>
                      </a:r>
                    </a:p>
                  </a:txBody>
                  <a:tcPr marL="9525" marR="9525" marT="9525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617685"/>
                  </a:ext>
                </a:extLst>
              </a:tr>
              <a:tr h="384485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節能減碳救地球</a:t>
                      </a:r>
                    </a:p>
                  </a:txBody>
                  <a:tcPr marL="9525" marR="9525" marT="9525" marB="0" anchor="ctr">
                    <a:gradFill>
                      <a:gsLst>
                        <a:gs pos="0">
                          <a:srgbClr val="FF0000"/>
                        </a:gs>
                        <a:gs pos="53000">
                          <a:srgbClr val="FFFF00"/>
                        </a:gs>
                        <a:gs pos="27000">
                          <a:srgbClr val="FFC000"/>
                        </a:gs>
                        <a:gs pos="77000">
                          <a:srgbClr val="92D050"/>
                        </a:gs>
                        <a:gs pos="100000">
                          <a:srgbClr val="00B0F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冷氣控溫不外洩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729455"/>
                  </a:ext>
                </a:extLst>
              </a:tr>
              <a:tr h="3844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隨手關燈拔插頭</a:t>
                      </a:r>
                    </a:p>
                  </a:txBody>
                  <a:tcPr marL="9525" marR="9525" marT="9525" marB="0" anchor="ctr">
                    <a:solidFill>
                      <a:srgbClr val="51F5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730994"/>
                  </a:ext>
                </a:extLst>
              </a:tr>
              <a:tr h="3844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省電燈具更省錢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67212"/>
                  </a:ext>
                </a:extLst>
              </a:tr>
              <a:tr h="3844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節能省水看標章</a:t>
                      </a:r>
                    </a:p>
                  </a:txBody>
                  <a:tcPr marL="9525" marR="9525" marT="9525" marB="0" anchor="ctr">
                    <a:solidFill>
                      <a:srgbClr val="51F5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903575"/>
                  </a:ext>
                </a:extLst>
              </a:tr>
              <a:tr h="3844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鐵馬步行兼保健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52186"/>
                  </a:ext>
                </a:extLst>
              </a:tr>
              <a:tr h="3844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每週一天不開車</a:t>
                      </a:r>
                    </a:p>
                  </a:txBody>
                  <a:tcPr marL="9525" marR="9525" marT="9525" marB="0" anchor="ctr">
                    <a:solidFill>
                      <a:srgbClr val="51F5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61688"/>
                  </a:ext>
                </a:extLst>
              </a:tr>
              <a:tr h="3844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選車用車助減碳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859427"/>
                  </a:ext>
                </a:extLst>
              </a:tr>
              <a:tr h="3844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多吃蔬食少吃肉</a:t>
                      </a:r>
                    </a:p>
                  </a:txBody>
                  <a:tcPr marL="9525" marR="9525" marT="9525" marB="0" anchor="ctr">
                    <a:solidFill>
                      <a:srgbClr val="51F5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89006"/>
                  </a:ext>
                </a:extLst>
              </a:tr>
              <a:tr h="3844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自備杯筷帕與袋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999701"/>
                  </a:ext>
                </a:extLst>
              </a:tr>
              <a:tr h="38448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惜用資源顧地球</a:t>
                      </a:r>
                    </a:p>
                  </a:txBody>
                  <a:tcPr marL="9525" marR="9525" marT="9525" marB="0" anchor="ctr">
                    <a:solidFill>
                      <a:srgbClr val="51F5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13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CCFF"/>
                </a:solidFill>
              </a:rPr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紫蘿蘭色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乳白玻璃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2019-12-12T02:17:39Z</dcterms:modified>
</cp:coreProperties>
</file>