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61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32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年平均溫度</a:t>
            </a:r>
          </a:p>
        </c:rich>
      </c:tx>
      <c:layout>
        <c:manualLayout>
          <c:xMode val="edge"/>
          <c:yMode val="edge"/>
          <c:x val="0.36632038748779588"/>
          <c:y val="2.67736801840567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chemeClr val="accent6"/>
            </a:solidFill>
            <a:ln w="12700" cap="flat" cmpd="sng" algn="ctr">
              <a:solidFill>
                <a:schemeClr val="accent6"/>
              </a:solidFill>
              <a:prstDash val="solid"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71000">
                    <a:srgbClr val="B8D7A3"/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  <a:gs pos="0">
                    <a:schemeClr val="accent6"/>
                  </a:gs>
                </a:gsLst>
                <a:lin ang="5400000" scaled="1"/>
              </a:gradFill>
              <a:ln w="12700" cap="flat" cmpd="sng" algn="ctr">
                <a:solidFill>
                  <a:schemeClr val="accent6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2DE7-41B4-875A-6A8CBF64D077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71000">
                    <a:srgbClr val="B8D7A3"/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  <a:gs pos="0">
                    <a:schemeClr val="accent6"/>
                  </a:gs>
                </a:gsLst>
                <a:lin ang="5400000" scaled="1"/>
              </a:gradFill>
              <a:ln w="12700" cap="flat" cmpd="sng" algn="ctr">
                <a:solidFill>
                  <a:schemeClr val="accent6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4-2DE7-41B4-875A-6A8CBF64D077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71000">
                    <a:srgbClr val="B8D7A3"/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  <a:gs pos="0">
                    <a:schemeClr val="accent6"/>
                  </a:gs>
                </a:gsLst>
                <a:lin ang="5400000" scaled="1"/>
              </a:gradFill>
              <a:ln w="12700" cap="flat" cmpd="sng" algn="ctr">
                <a:solidFill>
                  <a:schemeClr val="accent6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2DE7-41B4-875A-6A8CBF64D077}"/>
              </c:ext>
            </c:extLst>
          </c:dPt>
          <c:dPt>
            <c:idx val="3"/>
            <c:invertIfNegative val="0"/>
            <c:bubble3D val="0"/>
            <c:spPr>
              <a:gradFill>
                <a:gsLst>
                  <a:gs pos="71000">
                    <a:srgbClr val="B8D7A3"/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  <a:gs pos="0">
                    <a:schemeClr val="accent6"/>
                  </a:gs>
                </a:gsLst>
                <a:lin ang="5400000" scaled="1"/>
              </a:gradFill>
              <a:ln w="12700" cap="flat" cmpd="sng" algn="ctr">
                <a:solidFill>
                  <a:schemeClr val="accent6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2DE7-41B4-875A-6A8CBF64D077}"/>
              </c:ext>
            </c:extLst>
          </c:dPt>
          <c:dPt>
            <c:idx val="4"/>
            <c:invertIfNegative val="0"/>
            <c:bubble3D val="0"/>
            <c:spPr>
              <a:gradFill>
                <a:gsLst>
                  <a:gs pos="71000">
                    <a:srgbClr val="B8D7A3"/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  <a:gs pos="0">
                    <a:schemeClr val="accent6"/>
                  </a:gs>
                </a:gsLst>
                <a:lin ang="5400000" scaled="1"/>
              </a:gradFill>
              <a:ln w="12700" cap="flat" cmpd="sng" algn="ctr">
                <a:solidFill>
                  <a:schemeClr val="accent6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2DE7-41B4-875A-6A8CBF64D077}"/>
              </c:ext>
            </c:extLst>
          </c:dPt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E7-41B4-875A-6A8CBF64D0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030A0"/>
                </a:solidFill>
                <a:latin typeface="文鼎超圓" panose="020B0609010101010101" pitchFamily="49" charset="-120"/>
                <a:ea typeface="文鼎超圓" panose="020B0609010101010101" pitchFamily="49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FF6600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4172273"/>
              </p:ext>
            </p:extLst>
          </p:nvPr>
        </p:nvGraphicFramePr>
        <p:xfrm>
          <a:off x="628650" y="1902558"/>
          <a:ext cx="7886700" cy="4269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059580"/>
              </p:ext>
            </p:extLst>
          </p:nvPr>
        </p:nvGraphicFramePr>
        <p:xfrm>
          <a:off x="1520515" y="1902558"/>
          <a:ext cx="6096000" cy="409863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2610727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690471303"/>
                    </a:ext>
                  </a:extLst>
                </a:gridCol>
              </a:tblGrid>
              <a:tr h="390236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>
                          <a:effectLst/>
                        </a:rPr>
                        <a:t>方法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>
                          <a:effectLst/>
                        </a:rPr>
                        <a:t>口訣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80230394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3200" u="none" strike="noStrike" dirty="0">
                          <a:effectLst/>
                          <a:latin typeface="文鼎中特毛楷" panose="020B0609010101010101" pitchFamily="49" charset="-120"/>
                          <a:ea typeface="文鼎中特毛楷" panose="020B0609010101010101" pitchFamily="49" charset="-120"/>
                        </a:rPr>
                        <a:t>節能減碳救地球</a:t>
                      </a:r>
                      <a:endParaRPr lang="zh-TW" alt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文鼎中特毛楷" panose="020B0609010101010101" pitchFamily="49" charset="-120"/>
                        <a:ea typeface="文鼎中特毛楷" panose="020B0609010101010101" pitchFamily="49" charset="-120"/>
                      </a:endParaRPr>
                    </a:p>
                  </a:txBody>
                  <a:tcPr marL="9525" marR="9525" marT="9525" marB="0" vert="eaVert" anchor="ctr">
                    <a:gradFill>
                      <a:gsLst>
                        <a:gs pos="88000">
                          <a:srgbClr val="B8D7A3"/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0">
                          <a:schemeClr val="accent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冷氣控溫不外洩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00">
                          <a:srgbClr val="B8D7A3"/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0">
                          <a:schemeClr val="accent6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4967747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隨手關燈拔插頭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B8D7A3"/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4031882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省電燈具更省錢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88000">
                          <a:srgbClr val="B8D7A3"/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0">
                          <a:schemeClr val="accent6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3704644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節能省水看標章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B8D7A3"/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4663113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鐵馬步行兼保健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88000">
                          <a:srgbClr val="B8D7A3"/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0">
                          <a:schemeClr val="accent6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449660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每週一天不開車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B8D7A3"/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7526893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選車用車助減碳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88000">
                          <a:srgbClr val="B8D7A3"/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0">
                          <a:schemeClr val="accent6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70133091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多吃蔬食少吃肉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vert="eaVert" anchor="ctr"/>
                </a:tc>
                <a:extLst>
                  <a:ext uri="{0D108BD9-81ED-4DB2-BD59-A6C34878D82A}">
                    <a16:rowId xmlns:a16="http://schemas.microsoft.com/office/drawing/2014/main" val="160976492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自備杯筷帕與袋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88000">
                          <a:srgbClr val="B8D7A3"/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  <a:gs pos="0">
                          <a:schemeClr val="accent6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8038213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惜用資源顧地球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8290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1898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7" baseType="lpstr">
      <vt:lpstr>Lucida Sans</vt:lpstr>
      <vt:lpstr>文鼎中特毛楷</vt:lpstr>
      <vt:lpstr>文鼎超圓</vt:lpstr>
      <vt:lpstr>清松手寫體1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23</cp:revision>
  <dcterms:created xsi:type="dcterms:W3CDTF">2017-12-09T08:36:57Z</dcterms:created>
  <dcterms:modified xsi:type="dcterms:W3CDTF">2019-12-12T02:17:51Z</dcterms:modified>
</cp:coreProperties>
</file>