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FACA5-EEB0-4ABA-A6ED-98FDB34B9E71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46ACF-1919-47DE-8F1E-6C249B1CD0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0286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FACA5-EEB0-4ABA-A6ED-98FDB34B9E71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46ACF-1919-47DE-8F1E-6C249B1CD0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3022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FACA5-EEB0-4ABA-A6ED-98FDB34B9E71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46ACF-1919-47DE-8F1E-6C249B1CD0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4365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FACA5-EEB0-4ABA-A6ED-98FDB34B9E71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46ACF-1919-47DE-8F1E-6C249B1CD0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1425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FACA5-EEB0-4ABA-A6ED-98FDB34B9E71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46ACF-1919-47DE-8F1E-6C249B1CD0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1357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FACA5-EEB0-4ABA-A6ED-98FDB34B9E71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46ACF-1919-47DE-8F1E-6C249B1CD0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0705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FACA5-EEB0-4ABA-A6ED-98FDB34B9E71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46ACF-1919-47DE-8F1E-6C249B1CD0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9227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FACA5-EEB0-4ABA-A6ED-98FDB34B9E71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46ACF-1919-47DE-8F1E-6C249B1CD0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4749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FACA5-EEB0-4ABA-A6ED-98FDB34B9E71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46ACF-1919-47DE-8F1E-6C249B1CD0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5016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FACA5-EEB0-4ABA-A6ED-98FDB34B9E71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46ACF-1919-47DE-8F1E-6C249B1CD0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1694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FACA5-EEB0-4ABA-A6ED-98FDB34B9E71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46ACF-1919-47DE-8F1E-6C249B1CD0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1606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FACA5-EEB0-4ABA-A6ED-98FDB34B9E71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46ACF-1919-47DE-8F1E-6C249B1CD0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1351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newweb.zoo.gov.tw/Pager/Show/ZooData_Index_Show.aspx?Animal_ID=10" TargetMode="External"/><Relationship Id="rId4" Type="http://schemas.openxmlformats.org/officeDocument/2006/relationships/hyperlink" Target="http://newweb.zoo.gov.tw/Pager/Show/ZooData_Index_Show.aspx?Animal_ID=16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3000">
              <a:schemeClr val="accent4">
                <a:lumMod val="20000"/>
                <a:lumOff val="80000"/>
              </a:schemeClr>
            </a:gs>
            <a:gs pos="82000">
              <a:srgbClr val="E1E8E3"/>
            </a:gs>
            <a:gs pos="0">
              <a:schemeClr val="accent4">
                <a:lumMod val="75000"/>
              </a:schemeClr>
            </a:gs>
            <a:gs pos="100000">
              <a:srgbClr val="00206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8000" dirty="0" smtClean="0">
                <a:solidFill>
                  <a:schemeClr val="accent2">
                    <a:lumMod val="7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我最愛的</a:t>
            </a:r>
            <a:r>
              <a:rPr lang="zh-TW" altLang="en-US" sz="8000" dirty="0" smtClean="0">
                <a:solidFill>
                  <a:schemeClr val="accent2">
                    <a:lumMod val="75000"/>
                  </a:schemeClr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動物</a:t>
            </a:r>
            <a:endParaRPr lang="zh-TW" altLang="en-US" sz="8000" dirty="0">
              <a:solidFill>
                <a:schemeClr val="accent2">
                  <a:lumMod val="75000"/>
                </a:schemeClr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sz="3200" dirty="0" smtClean="0">
                <a:solidFill>
                  <a:schemeClr val="accent6">
                    <a:lumMod val="50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收集資料者</a:t>
            </a:r>
            <a:r>
              <a:rPr lang="zh-TW" altLang="en-US" sz="3200" dirty="0" smtClean="0">
                <a:solidFill>
                  <a:schemeClr val="accent6">
                    <a:lumMod val="50000"/>
                  </a:schemeClr>
                </a:solidFill>
              </a:rPr>
              <a:t>：</a:t>
            </a:r>
            <a:r>
              <a:rPr lang="en-US" altLang="zh-TW" sz="4800" dirty="0" err="1" smtClean="0">
                <a:solidFill>
                  <a:schemeClr val="accent5">
                    <a:lumMod val="75000"/>
                  </a:schemeClr>
                </a:solidFill>
                <a:latin typeface="Highlight LET" pitchFamily="2" charset="0"/>
              </a:rPr>
              <a:t>Sina</a:t>
            </a:r>
            <a:endParaRPr lang="en-US" altLang="zh-TW" sz="4800" dirty="0" smtClean="0">
              <a:solidFill>
                <a:schemeClr val="accent5">
                  <a:lumMod val="75000"/>
                </a:schemeClr>
              </a:solidFill>
              <a:latin typeface="Highlight LET" pitchFamily="2" charset="0"/>
            </a:endParaRPr>
          </a:p>
          <a:p>
            <a:endParaRPr lang="zh-TW" alt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57913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3000">
        <p14:vortex dir="r"/>
        <p:sndAc>
          <p:stSnd>
            <p:snd r:embed="rId2" name="chimes.wav"/>
          </p:stSnd>
        </p:sndAc>
      </p:transition>
    </mc:Choice>
    <mc:Fallback>
      <p:transition spd="slow" advTm="3000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7082">
              <a:srgbClr val="D0D7DF"/>
            </a:gs>
            <a:gs pos="96000">
              <a:srgbClr val="C9DEF1"/>
            </a:gs>
            <a:gs pos="50000">
              <a:srgbClr val="DFC8BA"/>
            </a:gs>
            <a:gs pos="23000">
              <a:schemeClr val="accent2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         </a:t>
            </a:r>
            <a:r>
              <a:rPr lang="zh-TW" altLang="en-US" sz="4800" dirty="0" smtClean="0">
                <a:solidFill>
                  <a:schemeClr val="accent2">
                    <a:lumMod val="75000"/>
                  </a:schemeClr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歐亞</a:t>
            </a:r>
            <a:r>
              <a:rPr lang="zh-TW" altLang="en-US" sz="4800" dirty="0">
                <a:solidFill>
                  <a:schemeClr val="accent2">
                    <a:lumMod val="75000"/>
                  </a:schemeClr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大山貓</a:t>
            </a:r>
            <a:r>
              <a:rPr lang="en-US" altLang="zh-TW" sz="4800" dirty="0">
                <a:solidFill>
                  <a:schemeClr val="accent2">
                    <a:lumMod val="75000"/>
                  </a:schemeClr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(</a:t>
            </a:r>
            <a:r>
              <a:rPr lang="zh-TW" altLang="en-US" sz="4800" dirty="0">
                <a:solidFill>
                  <a:schemeClr val="accent2">
                    <a:lumMod val="75000"/>
                  </a:schemeClr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林犭曳</a:t>
            </a:r>
            <a:r>
              <a:rPr lang="en-US" altLang="zh-TW" sz="4800" dirty="0">
                <a:solidFill>
                  <a:schemeClr val="accent2">
                    <a:lumMod val="75000"/>
                  </a:schemeClr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)</a:t>
            </a:r>
            <a:endParaRPr lang="zh-TW" altLang="en-US" sz="4800" dirty="0">
              <a:solidFill>
                <a:schemeClr val="accent2">
                  <a:lumMod val="75000"/>
                </a:schemeClr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accent2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保育：	瀕臨絕種保育類</a:t>
            </a:r>
            <a:r>
              <a:rPr lang="zh-TW" altLang="en-US" dirty="0" smtClean="0">
                <a:solidFill>
                  <a:schemeClr val="accent2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野生動物</a:t>
            </a:r>
            <a:endParaRPr lang="en-US" altLang="zh-TW" dirty="0" smtClean="0">
              <a:solidFill>
                <a:schemeClr val="accent2">
                  <a:lumMod val="5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dirty="0">
                <a:solidFill>
                  <a:schemeClr val="accent2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食性：	</a:t>
            </a:r>
            <a:r>
              <a:rPr lang="zh-TW" altLang="en-US" dirty="0" smtClean="0">
                <a:solidFill>
                  <a:schemeClr val="accent2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肉食性</a:t>
            </a:r>
            <a:endParaRPr lang="en-US" altLang="zh-TW" dirty="0" smtClean="0">
              <a:solidFill>
                <a:schemeClr val="accent2">
                  <a:lumMod val="5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dirty="0">
                <a:solidFill>
                  <a:schemeClr val="accent2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分佈：	蹤跡幾乎遍及整個北半球，包括歐洲、亞洲及北非北部等地區的森林、灌木林及山坡多石帶。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 rot="21106249">
            <a:off x="4872446" y="2220687"/>
            <a:ext cx="3840479" cy="2821576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76200" cap="sq">
            <a:solidFill>
              <a:schemeClr val="accent2">
                <a:lumMod val="50000"/>
              </a:schemeClr>
            </a:solidFill>
            <a:miter lim="800000"/>
          </a:ln>
          <a:effectLst>
            <a:outerShdw blurRad="50800" dist="38100" dir="16200000" rotWithShape="0">
              <a:prstClr val="black">
                <a:alpha val="40000"/>
              </a:prstClr>
            </a:outerShdw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421442087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Tm="3000">
        <p15:prstTrans prst="origami"/>
        <p:sndAc>
          <p:stSnd>
            <p:snd r:embed="rId2" name="applause.wav"/>
          </p:stSnd>
        </p:sndAc>
      </p:transition>
    </mc:Choice>
    <mc:Fallback>
      <p:transition spd="slow" advTm="300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7000">
              <a:schemeClr val="accent6">
                <a:lumMod val="60000"/>
                <a:lumOff val="40000"/>
              </a:schemeClr>
            </a:gs>
            <a:gs pos="96000">
              <a:schemeClr val="accent6">
                <a:lumMod val="75000"/>
              </a:schemeClr>
            </a:gs>
            <a:gs pos="23000">
              <a:schemeClr val="accent2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                        </a:t>
            </a:r>
            <a:r>
              <a:rPr lang="zh-TW" altLang="en-US" sz="6000" dirty="0" smtClean="0">
                <a:solidFill>
                  <a:schemeClr val="accent2">
                    <a:lumMod val="7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石</a:t>
            </a:r>
            <a:r>
              <a:rPr lang="zh-TW" altLang="en-US" sz="6000" dirty="0">
                <a:solidFill>
                  <a:schemeClr val="accent2">
                    <a:lumMod val="7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solidFill>
                  <a:schemeClr val="accent2">
                    <a:lumMod val="75000"/>
                  </a:schemeClr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保育</a:t>
            </a:r>
            <a:r>
              <a:rPr lang="zh-TW" altLang="en-US" dirty="0">
                <a:solidFill>
                  <a:schemeClr val="accent2">
                    <a:lumMod val="75000"/>
                  </a:schemeClr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：	瀕臨絕種保育類野生動物</a:t>
            </a:r>
          </a:p>
          <a:p>
            <a:r>
              <a:rPr lang="zh-TW" altLang="en-US" dirty="0" smtClean="0">
                <a:solidFill>
                  <a:schemeClr val="accent2">
                    <a:lumMod val="75000"/>
                  </a:schemeClr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食性：	肉食性</a:t>
            </a:r>
            <a:endParaRPr lang="en-US" altLang="zh-TW" dirty="0" smtClean="0">
              <a:solidFill>
                <a:schemeClr val="accent2">
                  <a:lumMod val="75000"/>
                </a:schemeClr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  <a:p>
            <a:r>
              <a:rPr lang="zh-TW" altLang="en-US" dirty="0">
                <a:solidFill>
                  <a:schemeClr val="accent2">
                    <a:lumMod val="75000"/>
                  </a:schemeClr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分佈：	中國大陸南方至南亞、東南亞、臺灣、海南島。</a:t>
            </a:r>
          </a:p>
          <a:p>
            <a:r>
              <a:rPr lang="zh-TW" altLang="en-US" dirty="0">
                <a:solidFill>
                  <a:schemeClr val="accent2">
                    <a:lumMod val="75000"/>
                  </a:schemeClr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形態：	體型略大於家貓，體色為灰褐色</a:t>
            </a:r>
            <a:r>
              <a:rPr lang="zh-TW" altLang="en-US" dirty="0" smtClean="0">
                <a:solidFill>
                  <a:schemeClr val="accent2">
                    <a:lumMod val="75000"/>
                  </a:schemeClr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，額頭</a:t>
            </a:r>
            <a:r>
              <a:rPr lang="zh-TW" altLang="en-US" dirty="0">
                <a:solidFill>
                  <a:schemeClr val="accent2">
                    <a:lumMod val="75000"/>
                  </a:schemeClr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有兩條灰白色縱</a:t>
            </a:r>
            <a:r>
              <a:rPr lang="zh-TW" altLang="en-US" dirty="0" smtClean="0">
                <a:solidFill>
                  <a:schemeClr val="accent2">
                    <a:lumMod val="75000"/>
                  </a:schemeClr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帶</a:t>
            </a:r>
            <a:r>
              <a:rPr lang="zh-TW" altLang="en-US" dirty="0">
                <a:solidFill>
                  <a:schemeClr val="accent2">
                    <a:lumMod val="75000"/>
                  </a:schemeClr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。</a:t>
            </a:r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872446" y="3056709"/>
            <a:ext cx="3396343" cy="222068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chemeClr val="accent2">
                <a:lumMod val="50000"/>
              </a:schemeClr>
            </a:solidFill>
            <a:miter lim="800000"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68047118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3000">
        <p15:prstTrans prst="airplane"/>
        <p:sndAc>
          <p:stSnd>
            <p:snd r:embed="rId2" name="applause.wav"/>
          </p:stSnd>
        </p:sndAc>
      </p:transition>
    </mc:Choice>
    <mc:Fallback>
      <p:transition spd="slow" advTm="300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dirty="0" smtClean="0"/>
              <a:t> </a:t>
            </a:r>
            <a:r>
              <a:rPr lang="zh-TW" altLang="en-US" sz="4000" dirty="0" smtClean="0"/>
              <a:t>資料來源：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歐亞大山貓</a:t>
            </a:r>
            <a:r>
              <a:rPr lang="en-US" altLang="zh-TW" dirty="0"/>
              <a:t>(</a:t>
            </a:r>
            <a:r>
              <a:rPr lang="zh-TW" altLang="en-US" dirty="0"/>
              <a:t>林犭曳</a:t>
            </a:r>
            <a:r>
              <a:rPr lang="en-US" altLang="zh-TW" dirty="0" smtClean="0"/>
              <a:t>)</a:t>
            </a:r>
            <a:r>
              <a:rPr lang="zh-TW" altLang="en-US" dirty="0" smtClean="0"/>
              <a:t>：</a:t>
            </a:r>
            <a:r>
              <a:rPr lang="en-US" altLang="zh-TW" dirty="0" smtClean="0"/>
              <a:t> </a:t>
            </a:r>
          </a:p>
          <a:p>
            <a:r>
              <a:rPr lang="en-US" altLang="zh-TW" dirty="0">
                <a:hlinkClick r:id="rId4"/>
              </a:rPr>
              <a:t>http://</a:t>
            </a:r>
            <a:r>
              <a:rPr lang="en-US" altLang="zh-TW" dirty="0" smtClean="0">
                <a:hlinkClick r:id="rId4"/>
              </a:rPr>
              <a:t>newweb.zoo.gov.tw/Pager/Show/ZooData_Index_Show.aspx?Animal_ID=160</a:t>
            </a:r>
            <a:endParaRPr lang="en-US" altLang="zh-TW" dirty="0" smtClean="0"/>
          </a:p>
          <a:p>
            <a:r>
              <a:rPr lang="zh-TW" altLang="en-US" dirty="0"/>
              <a:t>石</a:t>
            </a:r>
            <a:r>
              <a:rPr lang="zh-TW" altLang="en-US" dirty="0" smtClean="0"/>
              <a:t>虎：</a:t>
            </a:r>
            <a:r>
              <a:rPr lang="en-US" altLang="zh-TW">
                <a:hlinkClick r:id="rId5"/>
              </a:rPr>
              <a:t>http://newweb.zoo.gov.tw/Pager/Show/ZooData_Index_Show.aspx?Animal_ID=10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7950250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Tm="3000">
        <p14:honeycomb/>
        <p:sndAc>
          <p:stSnd>
            <p:snd r:embed="rId2" name="explode.wav"/>
          </p:stSnd>
        </p:sndAc>
      </p:transition>
    </mc:Choice>
    <mc:Fallback>
      <p:transition spd="slow" advTm="300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</TotalTime>
  <Words>47</Words>
  <Application>Microsoft Office PowerPoint</Application>
  <PresentationFormat>如螢幕大小 (4:3)</PresentationFormat>
  <Paragraphs>15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文鼎中特圓</vt:lpstr>
      <vt:lpstr>文鼎中特廣告體</vt:lpstr>
      <vt:lpstr>文鼎甜妞體P</vt:lpstr>
      <vt:lpstr>新細明體</vt:lpstr>
      <vt:lpstr>Arial</vt:lpstr>
      <vt:lpstr>Calibri</vt:lpstr>
      <vt:lpstr>Calibri Light</vt:lpstr>
      <vt:lpstr>Highlight LET</vt:lpstr>
      <vt:lpstr>Office 佈景主題</vt:lpstr>
      <vt:lpstr>我最愛的動物</vt:lpstr>
      <vt:lpstr>          歐亞大山貓(林犭曳)</vt:lpstr>
      <vt:lpstr>                         石虎</vt:lpstr>
      <vt:lpstr> 資料來源：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我最愛的動物</dc:title>
  <dc:creator>Windows 使用者</dc:creator>
  <cp:lastModifiedBy>Windows 使用者</cp:lastModifiedBy>
  <cp:revision>12</cp:revision>
  <dcterms:created xsi:type="dcterms:W3CDTF">2019-12-30T05:44:39Z</dcterms:created>
  <dcterms:modified xsi:type="dcterms:W3CDTF">2020-01-13T06:01:20Z</dcterms:modified>
</cp:coreProperties>
</file>