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CCCCFF"/>
    <a:srgbClr val="CCFFFF"/>
    <a:srgbClr val="CC99FF"/>
    <a:srgbClr val="CCECFF"/>
    <a:srgbClr val="FFFFCC"/>
    <a:srgbClr val="FFCC99"/>
    <a:srgbClr val="FF5050"/>
    <a:srgbClr val="FFCC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5983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4230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56184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85343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43159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5527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7326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21399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5715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95311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379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B8387-1427-4223-AD94-4A56847766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7F4B9-F36D-4B2F-AD5E-5C0B25F698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4511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15" TargetMode="External"/><Relationship Id="rId4" Type="http://schemas.openxmlformats.org/officeDocument/2006/relationships/hyperlink" Target="http://newweb.zoo.gov.tw/Pager/Show/ZooData_Index_Show.aspx?Animal_ID=16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我的</a:t>
            </a:r>
            <a:r>
              <a:rPr lang="zh-TW" altLang="en-US" dirty="0" smtClean="0">
                <a:solidFill>
                  <a:srgbClr val="FFC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可愛</a:t>
            </a:r>
            <a:r>
              <a:rPr lang="zh-TW" altLang="en-US" dirty="0" smtClean="0">
                <a:solidFill>
                  <a:srgbClr val="CCFF99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動物園</a:t>
            </a:r>
            <a:endParaRPr lang="zh-TW" altLang="en-US" dirty="0">
              <a:solidFill>
                <a:srgbClr val="CCFF99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CC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蒐集資料：  </a:t>
            </a:r>
            <a:r>
              <a:rPr lang="en-US" altLang="zh-TW" dirty="0" err="1" smtClean="0">
                <a:solidFill>
                  <a:srgbClr val="00B0F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Clare</a:t>
            </a:r>
            <a:r>
              <a:rPr lang="en-US" altLang="zh-TW" dirty="0" err="1" smtClean="0">
                <a:solidFill>
                  <a:srgbClr val="FFC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&amp;</a:t>
            </a:r>
            <a:r>
              <a:rPr lang="en-US" altLang="zh-TW" dirty="0" err="1" smtClean="0">
                <a:solidFill>
                  <a:srgbClr val="FFCC99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Gala</a:t>
            </a:r>
            <a:endParaRPr lang="en-US" altLang="zh-TW" dirty="0" smtClean="0">
              <a:solidFill>
                <a:srgbClr val="FFCC99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endParaRPr lang="en-US" altLang="zh-TW" dirty="0" smtClean="0"/>
          </a:p>
        </p:txBody>
      </p:sp>
      <p:sp>
        <p:nvSpPr>
          <p:cNvPr id="4" name="圓角矩形 3"/>
          <p:cNvSpPr/>
          <p:nvPr/>
        </p:nvSpPr>
        <p:spPr>
          <a:xfrm>
            <a:off x="7031082" y="4206875"/>
            <a:ext cx="600892" cy="444137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/>
          <p:cNvSpPr/>
          <p:nvPr/>
        </p:nvSpPr>
        <p:spPr>
          <a:xfrm>
            <a:off x="7001691" y="4637314"/>
            <a:ext cx="195943" cy="18288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7406640" y="4651012"/>
            <a:ext cx="195943" cy="182880"/>
          </a:xfrm>
          <a:prstGeom prst="ellipse">
            <a:avLst/>
          </a:prstGeom>
          <a:solidFill>
            <a:srgbClr val="FFCC66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6831874" y="4429919"/>
            <a:ext cx="169817" cy="1228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7631974" y="4429919"/>
            <a:ext cx="169817" cy="1228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 flipV="1">
            <a:off x="7108371" y="4279357"/>
            <a:ext cx="89263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 flipV="1">
            <a:off x="7459979" y="4276544"/>
            <a:ext cx="89263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圓角矩形 11"/>
          <p:cNvSpPr/>
          <p:nvPr/>
        </p:nvSpPr>
        <p:spPr>
          <a:xfrm>
            <a:off x="7197634" y="4491321"/>
            <a:ext cx="306976" cy="61402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683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2000">
        <p14:flash/>
        <p:sndAc>
          <p:stSnd>
            <p:snd r:embed="rId2" name="push.wav"/>
          </p:stSnd>
        </p:sndAc>
      </p:transition>
    </mc:Choice>
    <mc:Fallback>
      <p:transition spd="slow" advTm="200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0">
              <a:srgbClr val="E9CCFF"/>
            </a:gs>
            <a:gs pos="36000">
              <a:srgbClr val="CCFFFF"/>
            </a:gs>
            <a:gs pos="8000">
              <a:srgbClr val="CCECFF"/>
            </a:gs>
            <a:gs pos="65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梅花鹿</a:t>
            </a:r>
            <a:endParaRPr lang="zh-TW" altLang="en-US" dirty="0">
              <a:solidFill>
                <a:srgbClr val="FFC0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毛</a:t>
            </a:r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色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為褐色</a:t>
            </a:r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至紅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棕色</a:t>
            </a:r>
            <a:endParaRPr lang="en-US" altLang="zh-TW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zh-TW" altLang="en-US" dirty="0" smtClean="0">
                <a:solidFill>
                  <a:srgbClr val="CCC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長度</a:t>
            </a:r>
            <a:r>
              <a:rPr lang="zh-TW" altLang="en-US" dirty="0">
                <a:solidFill>
                  <a:srgbClr val="CCC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約</a:t>
            </a:r>
            <a:r>
              <a:rPr lang="en-US" altLang="zh-TW" dirty="0" smtClean="0">
                <a:solidFill>
                  <a:srgbClr val="CCC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300-660mm</a:t>
            </a:r>
            <a:r>
              <a:rPr lang="zh-TW" altLang="en-US" dirty="0" smtClean="0">
                <a:solidFill>
                  <a:srgbClr val="CCC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，雌</a:t>
            </a:r>
            <a:r>
              <a:rPr lang="zh-TW" altLang="en-US" dirty="0">
                <a:solidFill>
                  <a:srgbClr val="CCC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鹿頭上不具角</a:t>
            </a:r>
            <a:r>
              <a:rPr lang="zh-TW" altLang="en-US" dirty="0" smtClean="0">
                <a:solidFill>
                  <a:srgbClr val="CCC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。</a:t>
            </a:r>
            <a:endParaRPr lang="en-US" altLang="zh-TW" dirty="0" smtClean="0">
              <a:solidFill>
                <a:srgbClr val="CCCCFF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zh-TW" altLang="en-US" dirty="0">
                <a:solidFill>
                  <a:srgbClr val="FFFFCC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食性</a:t>
            </a:r>
            <a:r>
              <a:rPr lang="zh-TW" altLang="en-US" dirty="0" smtClean="0">
                <a:solidFill>
                  <a:srgbClr val="FFFFCC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：草</a:t>
            </a:r>
            <a:r>
              <a:rPr lang="zh-TW" altLang="en-US" dirty="0">
                <a:solidFill>
                  <a:srgbClr val="FFFFCC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食</a:t>
            </a:r>
            <a:r>
              <a:rPr lang="zh-TW" altLang="en-US" dirty="0" smtClean="0">
                <a:solidFill>
                  <a:srgbClr val="FFC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。</a:t>
            </a:r>
            <a:endParaRPr lang="en-US" altLang="zh-TW" dirty="0" smtClean="0">
              <a:solidFill>
                <a:srgbClr val="FFCCFF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zh-TW" altLang="en-US" dirty="0" smtClean="0">
                <a:solidFill>
                  <a:srgbClr val="CCE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西伯利亞東南方、韓國、日本、中國大陸東部及南部、琉球群島、臺灣、越南。</a:t>
            </a:r>
            <a:endParaRPr lang="en-US" altLang="zh-TW" dirty="0" smtClean="0">
              <a:solidFill>
                <a:srgbClr val="CCECFF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endParaRPr lang="zh-TW" altLang="en-US" dirty="0"/>
          </a:p>
        </p:txBody>
      </p:sp>
      <p:pic>
        <p:nvPicPr>
          <p:cNvPr id="1026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6755">
            <a:off x="5238750" y="2090851"/>
            <a:ext cx="2925536" cy="35106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475215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  <p:sndAc>
          <p:stSnd>
            <p:snd r:embed="rId2" name="suction.wav"/>
          </p:stSnd>
        </p:sndAc>
      </p:transition>
    </mc:Choice>
    <mc:Fallback>
      <p:transition spd="slow" advTm="2000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74000">
              <a:srgbClr val="FFCC66"/>
            </a:gs>
            <a:gs pos="45000">
              <a:srgbClr val="FFCC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C66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身體大部分為深棕色，四肢為黑色，蹠底顏色較淡，且有毛可防</a:t>
            </a:r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滑</a:t>
            </a:r>
            <a:endParaRPr lang="en-US" altLang="zh-TW" dirty="0" smtClean="0">
              <a:solidFill>
                <a:schemeClr val="accent4">
                  <a:lumMod val="75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生活在海拔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1,800-4,000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公尺山區的森林或竹林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。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zh-TW" altLang="en-US" dirty="0">
                <a:solidFill>
                  <a:srgbClr val="FF505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雜食性，在野外取食筍尖、草、根、水果、橡實、昆蟲、蛋、小鳥等。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90011" y="1985554"/>
            <a:ext cx="3735977" cy="3166791"/>
          </a:xfrm>
          <a:prstGeom prst="cloud">
            <a:avLst/>
          </a:prstGeom>
        </p:spPr>
      </p:pic>
    </p:spTree>
    <p:extLst>
      <p:ext uri="{BB962C8B-B14F-4D97-AF65-F5344CB8AC3E}">
        <p14:creationId xmlns:p14="http://schemas.microsoft.com/office/powerpoint/2010/main" val="27697031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2000">
        <p15:prstTrans prst="origami"/>
        <p:sndAc>
          <p:stSnd>
            <p:snd r:embed="rId2" name="push.wav"/>
          </p:stSnd>
        </p:sndAc>
      </p:transition>
    </mc:Choice>
    <mc:Fallback>
      <p:transition spd="slow" advTm="200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資料來源</a:t>
            </a:r>
            <a:endParaRPr lang="zh-TW" altLang="en-US" dirty="0">
              <a:solidFill>
                <a:srgbClr val="7030A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25625"/>
            <a:ext cx="8058150" cy="435133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CCE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梅花鹿</a:t>
            </a:r>
            <a:endParaRPr lang="en-US" altLang="zh-TW" dirty="0" smtClean="0">
              <a:solidFill>
                <a:srgbClr val="CCECFF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en-US" altLang="zh-TW" dirty="0" smtClean="0">
                <a:solidFill>
                  <a:srgbClr val="CCE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http</a:t>
            </a:r>
            <a:r>
              <a:rPr lang="en-US" altLang="zh-TW" dirty="0">
                <a:solidFill>
                  <a:srgbClr val="CCE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://</a:t>
            </a:r>
            <a:r>
              <a:rPr lang="en-US" altLang="zh-TW" dirty="0" smtClean="0">
                <a:solidFill>
                  <a:srgbClr val="CCE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newweb.zoo.gov.tw/Pager/Show/ZooData_Index_Show.aspx?Animal_ID=15</a:t>
            </a:r>
          </a:p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小熊貓</a:t>
            </a:r>
            <a:r>
              <a:rPr lang="en-US" altLang="zh-TW" dirty="0" smtClean="0">
                <a:solidFill>
                  <a:srgbClr val="CCE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  <a:hlinkClick r:id="rId4"/>
              </a:rPr>
              <a:t>http</a:t>
            </a:r>
            <a:r>
              <a:rPr lang="en-US" altLang="zh-TW" dirty="0">
                <a:solidFill>
                  <a:srgbClr val="CCE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  <a:hlinkClick r:id="rId4"/>
              </a:rPr>
              <a:t>://</a:t>
            </a:r>
            <a:r>
              <a:rPr lang="en-US" altLang="zh-TW" dirty="0" smtClean="0">
                <a:solidFill>
                  <a:srgbClr val="CCECFF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  <a:hlinkClick r:id="rId4"/>
              </a:rPr>
              <a:t>newweb.zoo.gov.tw/Pager/Show/ZooData_Index_Show.aspx?Animal_ID=164</a:t>
            </a:r>
            <a:endParaRPr lang="en-US" altLang="zh-TW" dirty="0" smtClean="0">
              <a:solidFill>
                <a:srgbClr val="CCECFF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en-US" altLang="zh-TW" dirty="0">
                <a:hlinkClick r:id="rId5"/>
              </a:rPr>
              <a:t>http://newweb.zoo.gov.tw/Pager/Show/ZooData_Index_Show.aspx?Animal_ID=15</a:t>
            </a:r>
            <a:endParaRPr lang="zh-TW" altLang="en-US" dirty="0">
              <a:solidFill>
                <a:srgbClr val="CCECFF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11638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fallOver"/>
        <p:sndAc>
          <p:stSnd>
            <p:snd r:embed="rId2" name="applause.wav"/>
          </p:stSnd>
        </p:sndAc>
      </p:transition>
    </mc:Choice>
    <mc:Fallback>
      <p:transition spd="slow" advTm="20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124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文鼎新潮ＰＯＰ體P</vt:lpstr>
      <vt:lpstr>新細明體</vt:lpstr>
      <vt:lpstr>Arial</vt:lpstr>
      <vt:lpstr>Calibri</vt:lpstr>
      <vt:lpstr>Calibri Light</vt:lpstr>
      <vt:lpstr>Office 佈景主題</vt:lpstr>
      <vt:lpstr>我的可愛動物園</vt:lpstr>
      <vt:lpstr>梅花鹿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我的可愛動物園</dc:title>
  <dc:creator>Windows 使用者</dc:creator>
  <cp:lastModifiedBy>Windows 使用者</cp:lastModifiedBy>
  <cp:revision>11</cp:revision>
  <dcterms:created xsi:type="dcterms:W3CDTF">2019-12-30T05:47:08Z</dcterms:created>
  <dcterms:modified xsi:type="dcterms:W3CDTF">2020-01-13T06:05:32Z</dcterms:modified>
</cp:coreProperties>
</file>