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EB9D-86F0-459B-9524-7C9E9C50AD3C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8ADE-9CA1-4DE8-9FD5-49BEF9C92F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7749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0">
        <p14:vortex dir="r"/>
      </p:transition>
    </mc:Choice>
    <mc:Fallback>
      <p:transition spd="slow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EB9D-86F0-459B-9524-7C9E9C50AD3C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8ADE-9CA1-4DE8-9FD5-49BEF9C92F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343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0">
        <p14:vortex dir="r"/>
      </p:transition>
    </mc:Choice>
    <mc:Fallback>
      <p:transition spd="slow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EB9D-86F0-459B-9524-7C9E9C50AD3C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8ADE-9CA1-4DE8-9FD5-49BEF9C92F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3206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0">
        <p14:vortex dir="r"/>
      </p:transition>
    </mc:Choice>
    <mc:Fallback>
      <p:transition spd="slow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EB9D-86F0-459B-9524-7C9E9C50AD3C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8ADE-9CA1-4DE8-9FD5-49BEF9C92F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7244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0">
        <p14:vortex dir="r"/>
      </p:transition>
    </mc:Choice>
    <mc:Fallback>
      <p:transition spd="slow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EB9D-86F0-459B-9524-7C9E9C50AD3C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8ADE-9CA1-4DE8-9FD5-49BEF9C92F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6867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0">
        <p14:vortex dir="r"/>
      </p:transition>
    </mc:Choice>
    <mc:Fallback>
      <p:transition spd="slow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EB9D-86F0-459B-9524-7C9E9C50AD3C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8ADE-9CA1-4DE8-9FD5-49BEF9C92F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7303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0">
        <p14:vortex dir="r"/>
      </p:transition>
    </mc:Choice>
    <mc:Fallback>
      <p:transition spd="slow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EB9D-86F0-459B-9524-7C9E9C50AD3C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8ADE-9CA1-4DE8-9FD5-49BEF9C92F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5806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0">
        <p14:vortex dir="r"/>
      </p:transition>
    </mc:Choice>
    <mc:Fallback>
      <p:transition spd="slow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EB9D-86F0-459B-9524-7C9E9C50AD3C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8ADE-9CA1-4DE8-9FD5-49BEF9C92F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3104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0">
        <p14:vortex dir="r"/>
      </p:transition>
    </mc:Choice>
    <mc:Fallback>
      <p:transition spd="slow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EB9D-86F0-459B-9524-7C9E9C50AD3C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8ADE-9CA1-4DE8-9FD5-49BEF9C92F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1167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0">
        <p14:vortex dir="r"/>
      </p:transition>
    </mc:Choice>
    <mc:Fallback>
      <p:transition spd="slow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EB9D-86F0-459B-9524-7C9E9C50AD3C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8ADE-9CA1-4DE8-9FD5-49BEF9C92F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9113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0">
        <p14:vortex dir="r"/>
      </p:transition>
    </mc:Choice>
    <mc:Fallback>
      <p:transition spd="slow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EB9D-86F0-459B-9524-7C9E9C50AD3C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8ADE-9CA1-4DE8-9FD5-49BEF9C92F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1459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0">
        <p14:vortex dir="r"/>
      </p:transition>
    </mc:Choice>
    <mc:Fallback>
      <p:transition spd="slow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0EB9D-86F0-459B-9524-7C9E9C50AD3C}" type="datetimeFigureOut">
              <a:rPr lang="zh-TW" altLang="en-US" smtClean="0"/>
              <a:t>2020/1/13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B8ADE-9CA1-4DE8-9FD5-49BEF9C92F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114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4000" advTm="10000">
        <p14:vortex dir="r"/>
      </p:transition>
    </mc:Choice>
    <mc:Fallback>
      <p:transition spd="slow" advTm="10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ewweb.zoo.gov.tw/Pager/Show/ZooData_Index_Show.aspx?Animal_ID=10" TargetMode="External"/><Relationship Id="rId4" Type="http://schemas.openxmlformats.org/officeDocument/2006/relationships/hyperlink" Target="http://newweb.zoo.gov.tw/Pager/Show/ZooData_Index_Show.aspx?Animal_ID=11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C000"/>
                </a:solidFill>
                <a:latin typeface="文鼎俏黑體P" panose="020B0602010101010101" pitchFamily="34" charset="-120"/>
                <a:ea typeface="文鼎俏黑體P" panose="020B0602010101010101" pitchFamily="34" charset="-120"/>
              </a:rPr>
              <a:t>介紹：動物</a:t>
            </a:r>
            <a:endParaRPr lang="zh-TW" altLang="en-US" dirty="0">
              <a:solidFill>
                <a:srgbClr val="FFC000"/>
              </a:solidFill>
              <a:latin typeface="文鼎俏黑體P" panose="020B0602010101010101" pitchFamily="34" charset="-120"/>
              <a:ea typeface="文鼎俏黑體P" panose="020B0602010101010101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C00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姓名：睿彬</a:t>
            </a:r>
            <a:endParaRPr lang="zh-TW" altLang="en-US" dirty="0">
              <a:solidFill>
                <a:srgbClr val="FFC000"/>
              </a:solid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0556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0">
        <p14:vortex dir="r"/>
        <p:sndAc>
          <p:stSnd>
            <p:snd r:embed="rId2" name="bomb.wav"/>
          </p:stSnd>
        </p:sndAc>
      </p:transition>
    </mc:Choice>
    <mc:Fallback>
      <p:transition advTm="10000">
        <p:fade/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9274" y="371201"/>
            <a:ext cx="2912200" cy="1325563"/>
          </a:xfrm>
        </p:spPr>
        <p:txBody>
          <a:bodyPr/>
          <a:lstStyle/>
          <a:p>
            <a:r>
              <a:rPr lang="zh-TW" altLang="en-US" dirty="0">
                <a:solidFill>
                  <a:srgbClr val="FFC000"/>
                </a:solidFill>
                <a:latin typeface="文鼎俏黑體P" panose="020B0602010101010101" pitchFamily="34" charset="-120"/>
                <a:ea typeface="文鼎俏黑體P" panose="020B0602010101010101" pitchFamily="34" charset="-120"/>
              </a:rPr>
              <a:t>國王企鵝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76424" y="1696764"/>
            <a:ext cx="38862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TW" dirty="0" smtClean="0">
                <a:solidFill>
                  <a:srgbClr val="FFC000"/>
                </a:solidFill>
                <a:latin typeface="文鼎俏黑體P" panose="020B0602010101010101" pitchFamily="34" charset="-120"/>
                <a:ea typeface="文鼎俏黑體P" panose="020B0602010101010101" pitchFamily="34" charset="-120"/>
              </a:rPr>
              <a:t>1</a:t>
            </a:r>
            <a:r>
              <a:rPr lang="zh-TW" altLang="en-US" dirty="0" smtClean="0">
                <a:solidFill>
                  <a:srgbClr val="FFC000"/>
                </a:solidFill>
                <a:latin typeface="文鼎俏黑體P" panose="020B0602010101010101" pitchFamily="34" charset="-120"/>
                <a:ea typeface="文鼎俏黑體P" panose="020B0602010101010101" pitchFamily="34" charset="-120"/>
              </a:rPr>
              <a:t>：與</a:t>
            </a:r>
            <a:r>
              <a:rPr lang="zh-TW" altLang="en-US" dirty="0">
                <a:solidFill>
                  <a:srgbClr val="FFC000"/>
                </a:solidFill>
                <a:latin typeface="文鼎俏黑體P" panose="020B0602010101010101" pitchFamily="34" charset="-120"/>
                <a:ea typeface="文鼎俏黑體P" panose="020B0602010101010101" pitchFamily="34" charset="-120"/>
              </a:rPr>
              <a:t>皇帝企鵝相較</a:t>
            </a:r>
            <a:r>
              <a:rPr lang="zh-TW" altLang="en-US" dirty="0" smtClean="0">
                <a:solidFill>
                  <a:srgbClr val="FFC000"/>
                </a:solidFill>
                <a:latin typeface="文鼎俏黑體P" panose="020B0602010101010101" pitchFamily="34" charset="-120"/>
                <a:ea typeface="文鼎俏黑體P" panose="020B0602010101010101" pitchFamily="34" charset="-120"/>
              </a:rPr>
              <a:t>，幼</a:t>
            </a:r>
            <a:r>
              <a:rPr lang="zh-TW" altLang="en-US" dirty="0">
                <a:solidFill>
                  <a:srgbClr val="FFC000"/>
                </a:solidFill>
                <a:latin typeface="文鼎俏黑體P" panose="020B0602010101010101" pitchFamily="34" charset="-120"/>
                <a:ea typeface="文鼎俏黑體P" panose="020B0602010101010101" pitchFamily="34" charset="-120"/>
              </a:rPr>
              <a:t>鳥有較淺的黃色耳斑及較暗的下顎板。亞種間的不同在嘴及翅膀的長度</a:t>
            </a:r>
            <a:r>
              <a:rPr lang="zh-TW" altLang="en-US" dirty="0" smtClean="0">
                <a:solidFill>
                  <a:srgbClr val="FFC000"/>
                </a:solidFill>
                <a:latin typeface="文鼎俏黑體P" panose="020B0602010101010101" pitchFamily="34" charset="-120"/>
                <a:ea typeface="文鼎俏黑體P" panose="020B0602010101010101" pitchFamily="34" charset="-120"/>
              </a:rPr>
              <a:t>。</a:t>
            </a:r>
            <a:r>
              <a:rPr lang="en-US" altLang="zh-TW" dirty="0" smtClean="0">
                <a:solidFill>
                  <a:srgbClr val="FFC000"/>
                </a:solidFill>
                <a:latin typeface="文鼎俏黑體P" panose="020B0602010101010101" pitchFamily="34" charset="-120"/>
                <a:ea typeface="文鼎俏黑體P" panose="020B0602010101010101" pitchFamily="34" charset="-120"/>
              </a:rPr>
              <a:t>2</a:t>
            </a:r>
            <a:r>
              <a:rPr lang="zh-TW" altLang="en-US" dirty="0" smtClean="0">
                <a:solidFill>
                  <a:srgbClr val="FFC000"/>
                </a:solidFill>
                <a:latin typeface="文鼎俏黑體P" panose="020B0602010101010101" pitchFamily="34" charset="-120"/>
                <a:ea typeface="文鼎俏黑體P" panose="020B0602010101010101" pitchFamily="34" charset="-120"/>
              </a:rPr>
              <a:t>：本</a:t>
            </a:r>
            <a:r>
              <a:rPr lang="zh-TW" altLang="en-US" dirty="0">
                <a:solidFill>
                  <a:srgbClr val="FFC000"/>
                </a:solidFill>
                <a:latin typeface="文鼎俏黑體P" panose="020B0602010101010101" pitchFamily="34" charset="-120"/>
                <a:ea typeface="文鼎俏黑體P" panose="020B0602010101010101" pitchFamily="34" charset="-120"/>
              </a:rPr>
              <a:t>園於</a:t>
            </a:r>
            <a:r>
              <a:rPr lang="en-US" altLang="zh-TW" dirty="0">
                <a:solidFill>
                  <a:srgbClr val="FFC000"/>
                </a:solidFill>
                <a:latin typeface="文鼎俏黑體P" panose="020B0602010101010101" pitchFamily="34" charset="-120"/>
                <a:ea typeface="文鼎俏黑體P" panose="020B0602010101010101" pitchFamily="34" charset="-120"/>
              </a:rPr>
              <a:t>2001</a:t>
            </a:r>
            <a:r>
              <a:rPr lang="zh-TW" altLang="en-US" dirty="0">
                <a:solidFill>
                  <a:srgbClr val="FFC000"/>
                </a:solidFill>
                <a:latin typeface="文鼎俏黑體P" panose="020B0602010101010101" pitchFamily="34" charset="-120"/>
                <a:ea typeface="文鼎俏黑體P" panose="020B0602010101010101" pitchFamily="34" charset="-120"/>
              </a:rPr>
              <a:t>年</a:t>
            </a:r>
            <a:r>
              <a:rPr lang="en-US" altLang="zh-TW" dirty="0">
                <a:solidFill>
                  <a:srgbClr val="FFC000"/>
                </a:solidFill>
                <a:latin typeface="文鼎俏黑體P" panose="020B0602010101010101" pitchFamily="34" charset="-120"/>
                <a:ea typeface="文鼎俏黑體P" panose="020B0602010101010101" pitchFamily="34" charset="-120"/>
              </a:rPr>
              <a:t>9</a:t>
            </a:r>
            <a:r>
              <a:rPr lang="zh-TW" altLang="en-US" dirty="0">
                <a:solidFill>
                  <a:srgbClr val="FFC000"/>
                </a:solidFill>
                <a:latin typeface="文鼎俏黑體P" panose="020B0602010101010101" pitchFamily="34" charset="-120"/>
                <a:ea typeface="文鼎俏黑體P" panose="020B0602010101010101" pitchFamily="34" charset="-120"/>
              </a:rPr>
              <a:t>月</a:t>
            </a:r>
            <a:r>
              <a:rPr lang="en-US" altLang="zh-TW" dirty="0">
                <a:solidFill>
                  <a:srgbClr val="FFC000"/>
                </a:solidFill>
                <a:latin typeface="文鼎俏黑體P" panose="020B0602010101010101" pitchFamily="34" charset="-120"/>
                <a:ea typeface="文鼎俏黑體P" panose="020B0602010101010101" pitchFamily="34" charset="-120"/>
              </a:rPr>
              <a:t>18</a:t>
            </a:r>
            <a:r>
              <a:rPr lang="zh-TW" altLang="en-US" dirty="0">
                <a:solidFill>
                  <a:srgbClr val="FFC000"/>
                </a:solidFill>
                <a:latin typeface="文鼎俏黑體P" panose="020B0602010101010101" pitchFamily="34" charset="-120"/>
                <a:ea typeface="文鼎俏黑體P" panose="020B0602010101010101" pitchFamily="34" charset="-120"/>
              </a:rPr>
              <a:t>日由</a:t>
            </a:r>
            <a:r>
              <a:rPr lang="en-US" altLang="zh-TW" dirty="0">
                <a:solidFill>
                  <a:srgbClr val="FFC000"/>
                </a:solidFill>
                <a:latin typeface="文鼎俏黑體P" panose="020B0602010101010101" pitchFamily="34" charset="-120"/>
                <a:ea typeface="文鼎俏黑體P" panose="020B0602010101010101" pitchFamily="34" charset="-120"/>
              </a:rPr>
              <a:t>1</a:t>
            </a:r>
            <a:r>
              <a:rPr lang="zh-TW" altLang="en-US" dirty="0">
                <a:solidFill>
                  <a:srgbClr val="FFC000"/>
                </a:solidFill>
                <a:latin typeface="文鼎俏黑體P" panose="020B0602010101010101" pitchFamily="34" charset="-120"/>
                <a:ea typeface="文鼎俏黑體P" panose="020B0602010101010101" pitchFamily="34" charset="-120"/>
              </a:rPr>
              <a:t>號企鵝媽媽和</a:t>
            </a:r>
            <a:r>
              <a:rPr lang="en-US" altLang="zh-TW" dirty="0">
                <a:solidFill>
                  <a:srgbClr val="FFC000"/>
                </a:solidFill>
                <a:latin typeface="文鼎俏黑體P" panose="020B0602010101010101" pitchFamily="34" charset="-120"/>
                <a:ea typeface="文鼎俏黑體P" panose="020B0602010101010101" pitchFamily="34" charset="-120"/>
              </a:rPr>
              <a:t>3</a:t>
            </a:r>
            <a:r>
              <a:rPr lang="zh-TW" altLang="en-US" dirty="0">
                <a:solidFill>
                  <a:srgbClr val="FFC000"/>
                </a:solidFill>
                <a:latin typeface="文鼎俏黑體P" panose="020B0602010101010101" pitchFamily="34" charset="-120"/>
                <a:ea typeface="文鼎俏黑體P" panose="020B0602010101010101" pitchFamily="34" charset="-120"/>
              </a:rPr>
              <a:t>號企鵝爸爸成功繁殖國王企鵝「黑麻糬」，為本園首例</a:t>
            </a:r>
            <a:r>
              <a:rPr lang="zh-TW" altLang="en-US" dirty="0" smtClean="0">
                <a:solidFill>
                  <a:srgbClr val="FFC000"/>
                </a:solidFill>
                <a:latin typeface="文鼎俏黑體P" panose="020B0602010101010101" pitchFamily="34" charset="-120"/>
                <a:ea typeface="文鼎俏黑體P" panose="020B0602010101010101" pitchFamily="34" charset="-120"/>
              </a:rPr>
              <a:t>。</a:t>
            </a:r>
            <a:r>
              <a:rPr lang="en-US" altLang="zh-TW" dirty="0" smtClean="0">
                <a:solidFill>
                  <a:srgbClr val="FFC000"/>
                </a:solidFill>
                <a:latin typeface="文鼎俏黑體P" panose="020B0602010101010101" pitchFamily="34" charset="-120"/>
                <a:ea typeface="文鼎俏黑體P" panose="020B0602010101010101" pitchFamily="34" charset="-120"/>
              </a:rPr>
              <a:t>3</a:t>
            </a:r>
            <a:r>
              <a:rPr lang="zh-TW" altLang="en-US" dirty="0" smtClean="0">
                <a:solidFill>
                  <a:srgbClr val="FFC000"/>
                </a:solidFill>
                <a:latin typeface="文鼎俏黑體P" panose="020B0602010101010101" pitchFamily="34" charset="-120"/>
                <a:ea typeface="文鼎俏黑體P" panose="020B0602010101010101" pitchFamily="34" charset="-120"/>
              </a:rPr>
              <a:t>：</a:t>
            </a:r>
            <a:r>
              <a:rPr lang="zh-TW" altLang="en-US" dirty="0">
                <a:solidFill>
                  <a:srgbClr val="FFC000"/>
                </a:solidFill>
                <a:latin typeface="文鼎俏黑體P" panose="020B0602010101010101" pitchFamily="34" charset="-120"/>
                <a:ea typeface="文鼎俏黑體P" panose="020B0602010101010101" pitchFamily="34" charset="-120"/>
              </a:rPr>
              <a:t>國王企鵝集體繁殖，有領域性，每對領域的範圍約</a:t>
            </a:r>
            <a:r>
              <a:rPr lang="en-US" altLang="zh-TW" dirty="0">
                <a:solidFill>
                  <a:srgbClr val="FFC000"/>
                </a:solidFill>
                <a:latin typeface="文鼎俏黑體P" panose="020B0602010101010101" pitchFamily="34" charset="-120"/>
                <a:ea typeface="文鼎俏黑體P" panose="020B0602010101010101" pitchFamily="34" charset="-120"/>
              </a:rPr>
              <a:t>1</a:t>
            </a:r>
            <a:r>
              <a:rPr lang="zh-TW" altLang="en-US" dirty="0">
                <a:solidFill>
                  <a:srgbClr val="FFC000"/>
                </a:solidFill>
                <a:latin typeface="文鼎俏黑體P" panose="020B0602010101010101" pitchFamily="34" charset="-120"/>
                <a:ea typeface="文鼎俏黑體P" panose="020B0602010101010101" pitchFamily="34" charset="-120"/>
              </a:rPr>
              <a:t>平方公尺</a:t>
            </a:r>
            <a:r>
              <a:rPr lang="zh-TW" altLang="en-US" dirty="0" smtClean="0">
                <a:solidFill>
                  <a:srgbClr val="FFC000"/>
                </a:solidFill>
                <a:latin typeface="文鼎俏黑體P" panose="020B0602010101010101" pitchFamily="34" charset="-120"/>
                <a:ea typeface="文鼎俏黑體P" panose="020B0602010101010101" pitchFamily="34" charset="-120"/>
              </a:rPr>
              <a:t>。</a:t>
            </a:r>
            <a:r>
              <a:rPr lang="en-US" altLang="zh-TW" dirty="0" smtClean="0">
                <a:solidFill>
                  <a:srgbClr val="FFC000"/>
                </a:solidFill>
                <a:latin typeface="文鼎俏黑體P" panose="020B0602010101010101" pitchFamily="34" charset="-120"/>
                <a:ea typeface="文鼎俏黑體P" panose="020B0602010101010101" pitchFamily="34" charset="-120"/>
              </a:rPr>
              <a:t>4</a:t>
            </a:r>
            <a:r>
              <a:rPr lang="zh-TW" altLang="en-US" dirty="0">
                <a:solidFill>
                  <a:srgbClr val="FFC000"/>
                </a:solidFill>
                <a:latin typeface="文鼎俏黑體P" panose="020B0602010101010101" pitchFamily="34" charset="-120"/>
                <a:ea typeface="文鼎俏黑體P" panose="020B0602010101010101" pitchFamily="34" charset="-120"/>
              </a:rPr>
              <a:t>：主要以魚維生</a:t>
            </a:r>
          </a:p>
        </p:txBody>
      </p:sp>
      <p:pic>
        <p:nvPicPr>
          <p:cNvPr id="1026" name="Picture 2" descr="åçä¼éµ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886" y="365125"/>
            <a:ext cx="3997234" cy="568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94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0">
        <p14:vortex dir="r"/>
        <p:sndAc>
          <p:stSnd>
            <p:snd r:embed="rId2" name="push.wav"/>
          </p:stSnd>
        </p:sndAc>
      </p:transition>
    </mc:Choice>
    <mc:Fallback>
      <p:transition spd="slow" advTm="10000">
        <p:fade/>
        <p:sndAc>
          <p:stSnd>
            <p:snd r:embed="rId2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4"/>
                </a:solidFill>
                <a:latin typeface="文鼎俏黑體P" panose="020B0602010101010101" pitchFamily="34" charset="-120"/>
                <a:ea typeface="文鼎俏黑體P" panose="020B0602010101010101" pitchFamily="34" charset="-120"/>
              </a:rPr>
              <a:t>石虎</a:t>
            </a:r>
            <a:endParaRPr lang="zh-TW" altLang="en-US" dirty="0">
              <a:solidFill>
                <a:schemeClr val="accent4"/>
              </a:solidFill>
              <a:latin typeface="文鼎俏黑體P" panose="020B0602010101010101" pitchFamily="34" charset="-120"/>
              <a:ea typeface="文鼎俏黑體P" panose="020B0602010101010101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95597" y="1825625"/>
            <a:ext cx="3886200" cy="4351338"/>
          </a:xfrm>
        </p:spPr>
        <p:txBody>
          <a:bodyPr/>
          <a:lstStyle/>
          <a:p>
            <a:r>
              <a:rPr lang="zh-TW" altLang="en-US" dirty="0">
                <a:solidFill>
                  <a:schemeClr val="accent4"/>
                </a:solidFill>
                <a:latin typeface="文鼎俏黑體P" panose="020B0602010101010101" pitchFamily="34" charset="-120"/>
                <a:ea typeface="文鼎俏黑體P" panose="020B0602010101010101" pitchFamily="34" charset="-120"/>
              </a:rPr>
              <a:t>體型略大於家貓</a:t>
            </a:r>
            <a:r>
              <a:rPr lang="zh-TW" altLang="en-US" dirty="0" smtClean="0">
                <a:solidFill>
                  <a:schemeClr val="accent4"/>
                </a:solidFill>
                <a:latin typeface="文鼎俏黑體P" panose="020B0602010101010101" pitchFamily="34" charset="-120"/>
                <a:ea typeface="文鼎俏黑體P" panose="020B0602010101010101" pitchFamily="34" charset="-120"/>
              </a:rPr>
              <a:t>，，</a:t>
            </a:r>
            <a:r>
              <a:rPr lang="zh-TW" altLang="en-US" dirty="0">
                <a:solidFill>
                  <a:schemeClr val="accent4"/>
                </a:solidFill>
                <a:latin typeface="文鼎俏黑體P" panose="020B0602010101010101" pitchFamily="34" charset="-120"/>
                <a:ea typeface="文鼎俏黑體P" panose="020B0602010101010101" pitchFamily="34" charset="-120"/>
              </a:rPr>
              <a:t>身上有類似錢幣的黑褐色斑點，額頭有兩條灰白色縱帶，縱帶兩邊為黑色縱帶，耳後黑色有</a:t>
            </a:r>
            <a:r>
              <a:rPr lang="zh-TW" altLang="en-US" dirty="0" smtClean="0">
                <a:solidFill>
                  <a:schemeClr val="accent4"/>
                </a:solidFill>
                <a:latin typeface="文鼎俏黑體P" panose="020B0602010101010101" pitchFamily="34" charset="-120"/>
                <a:ea typeface="文鼎俏黑體P" panose="020B0602010101010101" pitchFamily="34" charset="-120"/>
              </a:rPr>
              <a:t>白斑。</a:t>
            </a:r>
            <a:endParaRPr lang="en-US" altLang="zh-TW" dirty="0" smtClean="0">
              <a:solidFill>
                <a:schemeClr val="accent4"/>
              </a:solidFill>
              <a:latin typeface="文鼎俏黑體P" panose="020B0602010101010101" pitchFamily="34" charset="-120"/>
              <a:ea typeface="文鼎俏黑體P" panose="020B0602010101010101" pitchFamily="34" charset="-120"/>
            </a:endParaRPr>
          </a:p>
          <a:p>
            <a:r>
              <a:rPr lang="zh-TW" altLang="en-US" dirty="0" smtClean="0">
                <a:solidFill>
                  <a:schemeClr val="accent4"/>
                </a:solidFill>
                <a:latin typeface="文鼎俏黑體P" panose="020B0602010101010101" pitchFamily="34" charset="-120"/>
                <a:ea typeface="文鼎俏黑體P" panose="020B0602010101010101" pitchFamily="34" charset="-120"/>
              </a:rPr>
              <a:t>肉食性</a:t>
            </a:r>
            <a:endParaRPr lang="en-US" altLang="zh-TW" dirty="0" smtClean="0">
              <a:solidFill>
                <a:schemeClr val="accent4"/>
              </a:solidFill>
              <a:latin typeface="文鼎俏黑體P" panose="020B0602010101010101" pitchFamily="34" charset="-120"/>
              <a:ea typeface="文鼎俏黑體P" panose="020B0602010101010101" pitchFamily="34" charset="-120"/>
            </a:endParaRPr>
          </a:p>
          <a:p>
            <a:r>
              <a:rPr lang="zh-TW" altLang="en-US" dirty="0">
                <a:solidFill>
                  <a:schemeClr val="accent4"/>
                </a:solidFill>
                <a:latin typeface="文鼎俏黑體P" panose="020B0602010101010101" pitchFamily="34" charset="-120"/>
                <a:ea typeface="文鼎俏黑體P" panose="020B0602010101010101" pitchFamily="34" charset="-120"/>
              </a:rPr>
              <a:t>屬於夜行</a:t>
            </a:r>
            <a:r>
              <a:rPr lang="zh-TW" altLang="en-US" dirty="0" smtClean="0">
                <a:solidFill>
                  <a:schemeClr val="accent4"/>
                </a:solidFill>
                <a:latin typeface="文鼎俏黑體P" panose="020B0602010101010101" pitchFamily="34" charset="-120"/>
                <a:ea typeface="文鼎俏黑體P" panose="020B0602010101010101" pitchFamily="34" charset="-120"/>
              </a:rPr>
              <a:t>性</a:t>
            </a:r>
            <a:endParaRPr lang="en-US" altLang="zh-TW" dirty="0" smtClean="0">
              <a:solidFill>
                <a:schemeClr val="accent4"/>
              </a:solidFill>
              <a:latin typeface="文鼎俏黑體P" panose="020B0602010101010101" pitchFamily="34" charset="-120"/>
              <a:ea typeface="文鼎俏黑體P" panose="020B0602010101010101" pitchFamily="34" charset="-120"/>
            </a:endParaRPr>
          </a:p>
          <a:p>
            <a:r>
              <a:rPr lang="zh-TW" altLang="en-US" dirty="0">
                <a:solidFill>
                  <a:schemeClr val="accent4"/>
                </a:solidFill>
                <a:latin typeface="文鼎俏黑體P" panose="020B0602010101010101" pitchFamily="34" charset="-120"/>
                <a:ea typeface="文鼎俏黑體P" panose="020B0602010101010101" pitchFamily="34" charset="-120"/>
              </a:rPr>
              <a:t>石虎是小型囓齒類的</a:t>
            </a:r>
            <a:r>
              <a:rPr lang="zh-TW" altLang="en-US" dirty="0">
                <a:solidFill>
                  <a:schemeClr val="accent4"/>
                </a:solidFill>
              </a:rPr>
              <a:t>天敵</a:t>
            </a:r>
          </a:p>
        </p:txBody>
      </p:sp>
      <p:pic>
        <p:nvPicPr>
          <p:cNvPr id="1027" name="Picture 3" descr="ç³è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797" y="2978331"/>
            <a:ext cx="4373175" cy="236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242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0">
        <p14:vortex dir="r"/>
        <p:sndAc>
          <p:stSnd>
            <p:snd r:embed="rId2" name="explode.wav"/>
          </p:stSnd>
        </p:sndAc>
      </p:transition>
    </mc:Choice>
    <mc:Fallback>
      <p:transition spd="slow" advTm="10000">
        <p:fade/>
        <p:sndAc>
          <p:stSnd>
            <p:snd r:embed="rId2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C00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資料來源</a:t>
            </a:r>
            <a:endParaRPr lang="zh-TW" altLang="en-US" dirty="0">
              <a:solidFill>
                <a:srgbClr val="FFC000"/>
              </a:solid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zh-TW" altLang="en-US" dirty="0">
                <a:solidFill>
                  <a:srgbClr val="FFC00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國王</a:t>
            </a:r>
            <a:r>
              <a:rPr lang="zh-TW" altLang="en-US" dirty="0" smtClean="0">
                <a:solidFill>
                  <a:srgbClr val="FFC00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企鵝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http://</a:t>
            </a: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  <a:hlinkClick r:id="rId4"/>
              </a:rPr>
              <a:t>newweb.zoo.gov.tw/Pager/Show/ZooData_Index_Show.aspx?Animal_ID=118</a:t>
            </a:r>
            <a:endParaRPr lang="en-US" altLang="zh-TW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zh-TW" altLang="en-US" dirty="0">
                <a:solidFill>
                  <a:schemeClr val="accent4"/>
                </a:solidFill>
                <a:latin typeface="文鼎俏黑體P" panose="020B0602010101010101" pitchFamily="34" charset="-120"/>
                <a:ea typeface="文鼎俏黑體P" panose="020B0602010101010101" pitchFamily="34" charset="-120"/>
              </a:rPr>
              <a:t>石虎</a:t>
            </a:r>
            <a:endParaRPr lang="en-US" altLang="zh-TW" dirty="0" smtClean="0">
              <a:solidFill>
                <a:schemeClr val="accent4"/>
              </a:solidFill>
              <a:latin typeface="文鼎俏黑體P" panose="020B0602010101010101" pitchFamily="34" charset="-120"/>
              <a:ea typeface="文鼎俏黑體P" panose="020B0602010101010101" pitchFamily="34" charset="-120"/>
            </a:endParaRPr>
          </a:p>
          <a:p>
            <a:pPr lvl="1"/>
            <a:r>
              <a:rPr lang="en-US" altLang="zh-TW" dirty="0">
                <a:hlinkClick r:id="rId5"/>
              </a:rPr>
              <a:t>http://newweb.zoo.gov.tw/Pager/Show/ZooData_Index_Show.aspx?Animal_ID=10</a:t>
            </a:r>
            <a:endParaRPr lang="zh-TW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684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000">
        <p14:vortex dir="r"/>
        <p:sndAc>
          <p:stSnd>
            <p:snd r:embed="rId2" name="explode.wav"/>
          </p:stSnd>
        </p:sndAc>
      </p:transition>
    </mc:Choice>
    <mc:Fallback>
      <p:transition spd="slow" advTm="10000">
        <p:fade/>
        <p:sndAc>
          <p:stSnd>
            <p:snd r:embed="rId2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</TotalTime>
  <Words>173</Words>
  <Application>Microsoft Office PowerPoint</Application>
  <PresentationFormat>如螢幕大小 (4:3)</PresentationFormat>
  <Paragraphs>13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文鼎俏黑體P</vt:lpstr>
      <vt:lpstr>文鼎甜妞體P</vt:lpstr>
      <vt:lpstr>新細明體</vt:lpstr>
      <vt:lpstr>Arial</vt:lpstr>
      <vt:lpstr>Calibri</vt:lpstr>
      <vt:lpstr>Calibri Light</vt:lpstr>
      <vt:lpstr>Office 佈景主題</vt:lpstr>
      <vt:lpstr>介紹：動物</vt:lpstr>
      <vt:lpstr>國王企鵝</vt:lpstr>
      <vt:lpstr>石虎</vt:lpstr>
      <vt:lpstr>資料來源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介紹：企鵝</dc:title>
  <dc:creator>Windows 使用者</dc:creator>
  <cp:lastModifiedBy>Windows 使用者</cp:lastModifiedBy>
  <cp:revision>11</cp:revision>
  <dcterms:created xsi:type="dcterms:W3CDTF">2019-12-30T05:43:24Z</dcterms:created>
  <dcterms:modified xsi:type="dcterms:W3CDTF">2020-01-13T06:00:00Z</dcterms:modified>
</cp:coreProperties>
</file>