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131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7" Type="http://schemas.openxmlformats.org/officeDocument/2006/relationships/image" Target="../media/image5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audio" Target="../media/audio4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7" Type="http://schemas.openxmlformats.org/officeDocument/2006/relationships/image" Target="../media/image11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audio" Target="../media/audio6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3"/>
          <a:stretch/>
        </p:blipFill>
        <p:spPr>
          <a:xfrm>
            <a:off x="219960" y="3276600"/>
            <a:ext cx="9678600" cy="3924480"/>
          </a:xfrm>
          <a:prstGeom prst="rect">
            <a:avLst/>
          </a:prstGeom>
          <a:ln>
            <a:noFill/>
          </a:ln>
        </p:spPr>
      </p:pic>
      <p:sp>
        <p:nvSpPr>
          <p:cNvPr id="3" name="橢圓形圖說文字 2"/>
          <p:cNvSpPr/>
          <p:nvPr/>
        </p:nvSpPr>
        <p:spPr>
          <a:xfrm>
            <a:off x="762000" y="1577"/>
            <a:ext cx="8229600" cy="2560320"/>
          </a:xfrm>
          <a:prstGeom prst="wedgeEllipseCallout">
            <a:avLst>
              <a:gd name="adj1" fmla="val -32129"/>
              <a:gd name="adj2" fmla="val 64286"/>
            </a:avLst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>
                <a:solidFill>
                  <a:schemeClr val="accent2">
                    <a:lumMod val="50000"/>
                  </a:schemeClr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5"/>
          <a:stretch/>
        </p:blipFill>
        <p:spPr>
          <a:xfrm>
            <a:off x="937080" y="2771640"/>
            <a:ext cx="2393640" cy="43302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6"/>
          <a:stretch/>
        </p:blipFill>
        <p:spPr>
          <a:xfrm>
            <a:off x="6548760" y="3060360"/>
            <a:ext cx="2595240" cy="416340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7"/>
          <a:stretch/>
        </p:blipFill>
        <p:spPr>
          <a:xfrm>
            <a:off x="3733560" y="3118320"/>
            <a:ext cx="2412000" cy="3983520"/>
          </a:xfrm>
          <a:prstGeom prst="rect">
            <a:avLst/>
          </a:prstGeom>
          <a:ln>
            <a:noFill/>
          </a:ln>
        </p:spPr>
      </p:pic>
      <p:sp>
        <p:nvSpPr>
          <p:cNvPr id="5" name="橢圓形圖說文字 4"/>
          <p:cNvSpPr/>
          <p:nvPr/>
        </p:nvSpPr>
        <p:spPr>
          <a:xfrm>
            <a:off x="147120" y="105840"/>
            <a:ext cx="3992880" cy="2560320"/>
          </a:xfrm>
          <a:prstGeom prst="wedgeEllipseCallout">
            <a:avLst>
              <a:gd name="adj1" fmla="val 17489"/>
              <a:gd name="adj2" fmla="val 70834"/>
            </a:avLst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solidFill>
                  <a:schemeClr val="accent2">
                    <a:lumMod val="50000"/>
                  </a:schemeClr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一見如故</a:t>
            </a:r>
          </a:p>
        </p:txBody>
      </p:sp>
      <p:sp>
        <p:nvSpPr>
          <p:cNvPr id="6" name="橢圓形圖說文字 5"/>
          <p:cNvSpPr/>
          <p:nvPr/>
        </p:nvSpPr>
        <p:spPr>
          <a:xfrm>
            <a:off x="3330720" y="0"/>
            <a:ext cx="3466320" cy="2560320"/>
          </a:xfrm>
          <a:prstGeom prst="wedgeEllipseCallout">
            <a:avLst>
              <a:gd name="adj1" fmla="val 17489"/>
              <a:gd name="adj2" fmla="val 70834"/>
            </a:avLst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solidFill>
                  <a:schemeClr val="accent2">
                    <a:lumMod val="50000"/>
                  </a:schemeClr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一心二用</a:t>
            </a:r>
          </a:p>
        </p:txBody>
      </p:sp>
      <p:sp>
        <p:nvSpPr>
          <p:cNvPr id="7" name="橢圓形圖說文字 6"/>
          <p:cNvSpPr/>
          <p:nvPr/>
        </p:nvSpPr>
        <p:spPr>
          <a:xfrm>
            <a:off x="6548760" y="380160"/>
            <a:ext cx="3431880" cy="2286000"/>
          </a:xfrm>
          <a:prstGeom prst="wedgeEllipseCallout">
            <a:avLst>
              <a:gd name="adj1" fmla="val 9939"/>
              <a:gd name="adj2" fmla="val 70167"/>
            </a:avLst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solidFill>
                  <a:schemeClr val="accent2">
                    <a:lumMod val="50000"/>
                  </a:schemeClr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一鼓作氣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34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9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1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2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3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650"/>
                            </p:stCondLst>
                            <p:childTnLst>
                              <p:par>
                                <p:cTn id="15" presetID="32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501160" y="2771280"/>
            <a:ext cx="2592000" cy="463536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922280"/>
          </a:xfrm>
          <a:prstGeom prst="rect">
            <a:avLst/>
          </a:prstGeom>
          <a:ln>
            <a:noFill/>
          </a:ln>
        </p:spPr>
      </p:pic>
      <p:sp>
        <p:nvSpPr>
          <p:cNvPr id="4" name="橢圓形圖說文字 3"/>
          <p:cNvSpPr/>
          <p:nvPr/>
        </p:nvSpPr>
        <p:spPr>
          <a:xfrm>
            <a:off x="137160" y="183240"/>
            <a:ext cx="3870960" cy="1584600"/>
          </a:xfrm>
          <a:prstGeom prst="wedgeEllipseCallout">
            <a:avLst>
              <a:gd name="adj1" fmla="val 17489"/>
              <a:gd name="adj2" fmla="val 70834"/>
            </a:avLst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chemeClr val="accent2">
                    <a:lumMod val="50000"/>
                  </a:schemeClr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小熊，那你呢</a:t>
            </a:r>
            <a:r>
              <a:rPr lang="zh-TW" altLang="en-US" sz="3200" dirty="0" smtClean="0">
                <a:solidFill>
                  <a:schemeClr val="accent2">
                    <a:lumMod val="50000"/>
                  </a:schemeClr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？</a:t>
            </a:r>
            <a:endParaRPr lang="zh-TW" altLang="en-US" sz="3200" dirty="0">
              <a:solidFill>
                <a:schemeClr val="accent2">
                  <a:lumMod val="50000"/>
                </a:schemeClr>
              </a:solidFill>
              <a:latin typeface="文鼎空疊圓" panose="020B0609010101010101" pitchFamily="49" charset="-120"/>
              <a:ea typeface="文鼎空疊圓" panose="020B0609010101010101" pitchFamily="49" charset="-120"/>
            </a:endParaRPr>
          </a:p>
        </p:txBody>
      </p:sp>
      <p:sp>
        <p:nvSpPr>
          <p:cNvPr id="2" name="雲朵形圖說文字 1"/>
          <p:cNvSpPr/>
          <p:nvPr/>
        </p:nvSpPr>
        <p:spPr>
          <a:xfrm>
            <a:off x="5607840" y="0"/>
            <a:ext cx="4100040" cy="1843800"/>
          </a:xfrm>
          <a:prstGeom prst="cloudCallout">
            <a:avLst>
              <a:gd name="adj1" fmla="val -21576"/>
              <a:gd name="adj2" fmla="val 91429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rgbClr val="7030A0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我想想</a:t>
            </a:r>
            <a:r>
              <a:rPr lang="en-US" altLang="zh-TW" sz="3600" dirty="0">
                <a:solidFill>
                  <a:srgbClr val="7030A0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5"/>
          <a:stretch/>
        </p:blipFill>
        <p:spPr>
          <a:xfrm>
            <a:off x="12687378" y="1299635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6"/>
          <a:stretch/>
        </p:blipFill>
        <p:spPr>
          <a:xfrm>
            <a:off x="746760" y="2310840"/>
            <a:ext cx="3699300" cy="49434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7"/>
          <a:stretch/>
        </p:blipFill>
        <p:spPr>
          <a:xfrm>
            <a:off x="5486400" y="2594555"/>
            <a:ext cx="3725640" cy="4827325"/>
          </a:xfrm>
          <a:prstGeom prst="rect">
            <a:avLst/>
          </a:prstGeom>
          <a:ln>
            <a:noFill/>
          </a:ln>
        </p:spPr>
      </p:pic>
      <p:sp>
        <p:nvSpPr>
          <p:cNvPr id="2" name="矩形圖說文字 1"/>
          <p:cNvSpPr/>
          <p:nvPr/>
        </p:nvSpPr>
        <p:spPr>
          <a:xfrm>
            <a:off x="5939880" y="1201380"/>
            <a:ext cx="3093720" cy="1198320"/>
          </a:xfrm>
          <a:prstGeom prst="wedgeRectCallou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一時忘記</a:t>
            </a:r>
          </a:p>
        </p:txBody>
      </p:sp>
      <p:pic>
        <p:nvPicPr>
          <p:cNvPr id="6" name="圖片 5"/>
          <p:cNvPicPr/>
          <p:nvPr/>
        </p:nvPicPr>
        <p:blipFill>
          <a:blip r:embed="rId5"/>
          <a:stretch/>
        </p:blipFill>
        <p:spPr>
          <a:xfrm>
            <a:off x="11247378" y="4410283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7" name="圖片 6"/>
          <p:cNvPicPr/>
          <p:nvPr/>
        </p:nvPicPr>
        <p:blipFill>
          <a:blip r:embed="rId5"/>
          <a:stretch/>
        </p:blipFill>
        <p:spPr>
          <a:xfrm>
            <a:off x="12214414" y="2399700"/>
            <a:ext cx="2880000" cy="1294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0" presetClass="path" presetSubtype="0" accel="50000" decel="50000" fill="hold" nodeType="afterEffect">
                                  <p:stCondLst>
                                    <p:cond delay="700"/>
                                  </p:stCondLst>
                                  <p:childTnLst>
                                    <p:animMotion origin="layout" path="M -0.08 -0.15981 L -0.08 -0.1596 C -0.10488 -0.18816 -0.0822 -0.16548 -0.0959 -0.17451 C -0.09968 -0.17724 -0.10519 -0.18291 -0.11039 -0.18501 C -0.11874 -0.18879 -0.1211 -0.18753 -0.12693 -0.1911 C -0.13323 -0.19446 -0.13937 -0.1995 -0.14661 -0.2016 C -0.1537 -0.20412 -0.15228 -0.20349 -0.16078 -0.2079 C -0.16504 -0.21105 -0.16945 -0.21525 -0.17543 -0.2163 C -0.18456 -0.21756 -0.19149 -0.2184 -0.20078 -0.22029 C -0.20315 -0.22092 -0.20567 -0.22176 -0.20834 -0.22239 C -0.21039 -0.22302 -0.21244 -0.22407 -0.21527 -0.22449 C -0.21889 -0.22554 -0.22252 -0.22596 -0.22614 -0.22659 C -0.22976 -0.22848 -0.23212 -0.22974 -0.23701 -0.23079 C -0.24063 -0.23163 -0.24425 -0.23226 -0.24787 -0.23289 C -0.25575 -0.23667 -0.24866 -0.23373 -0.25984 -0.23709 C -0.2863 -0.24486 -0.24992 -0.23436 -0.27086 -0.24129 C -0.27338 -0.24213 -0.27685 -0.24255 -0.27874 -0.24339 C -0.30771 -0.25221 -0.28141 -0.24402 -0.2959 -0.24969 C -0.29842 -0.25032 -0.3 -0.25095 -0.3022 -0.25158 C -0.30378 -0.25221 -0.30567 -0.25326 -0.30677 -0.25368 C -0.31039 -0.25473 -0.31417 -0.25515 -0.31779 -0.25578 C -0.32094 -0.25641 -0.32393 -0.25788 -0.3274 -0.25788 L -0.64504 -0.25998 C -0.73921 -0.2646 -0.70299 -0.26124 -0.75244 -0.26628 C -0.81134 -0.28182 -0.76441 -0.27006 -0.91669 -0.26628 C -0.91984 -0.26628 -0.92299 -0.2646 -0.92614 -0.26418 C -0.93291 -0.26334 -0.93968 -0.26292 -0.94645 -0.26208 C -0.95118 -0.26145 -0.95575 -0.26019 -0.96047 -0.25998 C -0.99905 -0.25872 -1.03764 -0.25872 -1.07622 -0.25788 L -1.1074 -0.25578 L -1.09968 -0.25368 " pathEditMode="relative" rAng="0" ptsTypes="AAAAAAAAAAAAAAAAAAAAAAAAAAAAAAA">
                                      <p:cBhvr>
                                        <p:cTn id="23" dur="13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1370" y="-5712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6599 -0.00651 L -0.16599 -0.0063 C -0.19087 -0.03485 -0.16819 -0.01217 -0.18189 -0.0212 C -0.18567 -0.02393 -0.19118 -0.0296 -0.19622 -0.0317 C -0.20473 -0.03548 -0.20662 -0.03422 -0.21292 -0.03779 C -0.21922 -0.04115 -0.22536 -0.04619 -0.23229 -0.04829 C -0.23953 -0.05081 -0.23827 -0.05018 -0.2463 -0.05459 C -0.25103 -0.05774 -0.25544 -0.06194 -0.26142 -0.06299 C -0.27055 -0.06425 -0.27748 -0.06509 -0.28677 -0.06698 C -0.28914 -0.06761 -0.29166 -0.06845 -0.29433 -0.06908 C -0.29638 -0.06971 -0.29843 -0.07076 -0.30095 -0.07118 C -0.30473 -0.07223 -0.30835 -0.07265 -0.31197 -0.07328 C -0.31575 -0.07517 -0.31811 -0.07643 -0.32284 -0.07748 C -0.32662 -0.07832 -0.33024 -0.07895 -0.33386 -0.07958 C -0.34173 -0.08336 -0.33465 -0.08042 -0.34583 -0.08378 C -0.37229 -0.09155 -0.33591 -0.08105 -0.35685 -0.08798 C -0.35937 -0.08882 -0.36252 -0.08924 -0.36473 -0.09008 C -0.3937 -0.0989 -0.3674 -0.09071 -0.38189 -0.09638 C -0.38441 -0.09701 -0.38599 -0.09764 -0.38819 -0.09827 C -0.38977 -0.0989 -0.39166 -0.09995 -0.39276 -0.10037 C -0.39638 -0.10142 -0.40016 -0.10184 -0.40378 -0.10247 C -0.40693 -0.1031 -0.40992 -0.10457 -0.41339 -0.10457 L -0.73087 -0.10667 C -0.8252 -0.11129 -0.78898 -0.10793 -0.83843 -0.11297 C -0.89748 -0.12851 -0.8504 -0.11675 -1.00268 -0.11297 C -1.00583 -0.11297 -1.00898 -0.11129 -1.01213 -0.11087 C -1.0189 -0.11003 -1.02567 -0.10961 -1.03244 -0.10877 C -1.03748 -0.10814 -1.04205 -0.10688 -1.04662 -0.10667 C -1.08504 -0.10541 -1.12362 -0.10541 -1.16236 -0.10457 L -1.19339 -0.10247 L -1.18567 -0.10037 " pathEditMode="relative" rAng="0" ptsTypes="AAAAAAAAAAAAAAAAAAAAAAAAAAAAAAA">
                                      <p:cBhvr>
                                        <p:cTn id="26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1370" y="-5712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6000"/>
                            </p:stCondLst>
                            <p:childTnLst>
                              <p:par>
                                <p:cTn id="28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583 -0.10815 L -0.06583 -0.10794 C -0.09071 -0.1365 -0.06803 -0.11382 -0.08173 -0.12285 C -0.08551 -0.12558 -0.09103 -0.13125 -0.09622 -0.13335 C -0.10457 -0.13713 -0.10662 -0.13587 -0.11276 -0.13944 C -0.11906 -0.1428 -0.1252 -0.14784 -0.13229 -0.14994 C -0.13953 -0.15246 -0.13811 -0.15183 -0.14646 -0.15623 C -0.15087 -0.15938 -0.15528 -0.16358 -0.16126 -0.16463 C -0.1704 -0.16589 -0.17732 -0.16673 -0.18662 -0.16862 C -0.18898 -0.16925 -0.1915 -0.17009 -0.19418 -0.17072 C -0.19622 -0.17135 -0.19827 -0.1724 -0.2011 -0.17282 C -0.20473 -0.17387 -0.20835 -0.17429 -0.21197 -0.17492 C -0.21559 -0.17681 -0.21795 -0.17807 -0.22284 -0.17912 C -0.22646 -0.17996 -0.23008 -0.18059 -0.2337 -0.18122 C -0.24158 -0.185 -0.23449 -0.18206 -0.24567 -0.18542 C -0.27213 -0.19319 -0.23575 -0.18269 -0.25669 -0.18962 C -0.25921 -0.19046 -0.26268 -0.19088 -0.26457 -0.19172 C -0.29355 -0.20054 -0.26725 -0.19235 -0.28173 -0.19802 C -0.28425 -0.19865 -0.28583 -0.19928 -0.28803 -0.19991 C -0.28961 -0.20054 -0.2915 -0.20159 -0.2926 -0.20201 C -0.29622 -0.20306 -0.3 -0.20348 -0.30362 -0.20411 C -0.30677 -0.20474 -0.30977 -0.20621 -0.31323 -0.20621 L -0.63087 -0.20831 C -0.72504 -0.21293 -0.68882 -0.20957 -0.73827 -0.21461 C -0.79717 -0.23015 -0.75024 -0.21839 -0.90252 -0.21461 C -0.90567 -0.21461 -0.90882 -0.21293 -0.91197 -0.21251 C -0.91874 -0.21167 -0.92551 -0.21125 -0.93229 -0.21041 C -0.93717 -0.20978 -0.94173 -0.20852 -0.94646 -0.20831 C -0.98488 -0.20705 -1.02347 -0.20705 -1.06221 -0.20621 L -1.09323 -0.20411 L -1.08551 -0.20201 " pathEditMode="relative" rAng="0" ptsTypes="AAAAAAAAAAAAAAAAAAAAAAAAAAAAAAA">
                                      <p:cBhvr>
                                        <p:cTn id="2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1370" y="-5712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314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文鼎中鋼筆行楷</vt:lpstr>
      <vt:lpstr>文鼎空疊圓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30</cp:revision>
  <dcterms:created xsi:type="dcterms:W3CDTF">2017-09-25T22:47:10Z</dcterms:created>
  <dcterms:modified xsi:type="dcterms:W3CDTF">2019-11-04T06:11:02Z</dcterms:modified>
  <dc:language>zh-TW</dc:language>
</cp:coreProperties>
</file>