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0.10971754500338816"/>
          <c:y val="0.30676135413425809"/>
          <c:w val="0.89028245499661185"/>
          <c:h val="0.6151372888868026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gradFill>
              <a:gsLst>
                <a:gs pos="0">
                  <a:srgbClr val="FF0000"/>
                </a:gs>
                <a:gs pos="100000">
                  <a:srgbClr val="FFFF00"/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3C-4DDE-9C5B-DD76EDE3F2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gradFill>
      <a:gsLst>
        <a:gs pos="0">
          <a:schemeClr val="accent1">
            <a:lumMod val="75000"/>
          </a:schemeClr>
        </a:gs>
        <a:gs pos="85000">
          <a:schemeClr val="accent1">
            <a:lumMod val="20000"/>
            <a:lumOff val="80000"/>
          </a:schemeClr>
        </a:gs>
      </a:gsLst>
      <a:lin ang="5400000" scaled="1"/>
    </a:gradFill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00B0F0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B050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圖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0230058"/>
              </p:ext>
            </p:extLst>
          </p:nvPr>
        </p:nvGraphicFramePr>
        <p:xfrm>
          <a:off x="1205345" y="1704108"/>
          <a:ext cx="6691745" cy="4239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642744"/>
              </p:ext>
            </p:extLst>
          </p:nvPr>
        </p:nvGraphicFramePr>
        <p:xfrm>
          <a:off x="1579418" y="1485730"/>
          <a:ext cx="6040583" cy="425005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20369">
                  <a:extLst>
                    <a:ext uri="{9D8B030D-6E8A-4147-A177-3AD203B41FA5}">
                      <a16:colId xmlns:a16="http://schemas.microsoft.com/office/drawing/2014/main" val="1851918043"/>
                    </a:ext>
                  </a:extLst>
                </a:gridCol>
                <a:gridCol w="2920214">
                  <a:extLst>
                    <a:ext uri="{9D8B030D-6E8A-4147-A177-3AD203B41FA5}">
                      <a16:colId xmlns:a16="http://schemas.microsoft.com/office/drawing/2014/main" val="2089318775"/>
                    </a:ext>
                  </a:extLst>
                </a:gridCol>
              </a:tblGrid>
              <a:tr h="418438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800" u="none" strike="noStrike" dirty="0">
                          <a:effectLst/>
                        </a:rPr>
                        <a:t>方法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3200" u="none" strike="noStrike" dirty="0">
                          <a:effectLst/>
                        </a:rPr>
                        <a:t>口訣</a:t>
                      </a:r>
                      <a:endParaRPr lang="zh-TW" alt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2148017"/>
                  </a:ext>
                </a:extLst>
              </a:tr>
              <a:tr h="341479">
                <a:tc rowSpan="10">
                  <a:txBody>
                    <a:bodyPr/>
                    <a:lstStyle/>
                    <a:p>
                      <a:pPr algn="l" rtl="0" fontAlgn="ctr"/>
                      <a:r>
                        <a:rPr lang="zh-TW" altLang="en-US" sz="2800" u="none" strike="noStrike" dirty="0">
                          <a:effectLst/>
                        </a:rPr>
                        <a:t>節能減碳救地球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400" u="none" strike="noStrike" dirty="0">
                          <a:effectLst/>
                        </a:rPr>
                        <a:t>冷氣控溫不外洩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237925"/>
                  </a:ext>
                </a:extLst>
              </a:tr>
              <a:tr h="34147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400" u="none" strike="noStrike" dirty="0">
                          <a:effectLst/>
                        </a:rPr>
                        <a:t>隨手關燈拔插頭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901959"/>
                  </a:ext>
                </a:extLst>
              </a:tr>
              <a:tr h="34147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400" u="none" strike="noStrike" dirty="0">
                          <a:effectLst/>
                        </a:rPr>
                        <a:t>省電燈具更省錢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3318187"/>
                  </a:ext>
                </a:extLst>
              </a:tr>
              <a:tr h="34147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400" u="none" strike="noStrike" dirty="0">
                          <a:effectLst/>
                        </a:rPr>
                        <a:t>節能省水看標章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74830"/>
                  </a:ext>
                </a:extLst>
              </a:tr>
              <a:tr h="34147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400" u="none" strike="noStrike" dirty="0">
                          <a:effectLst/>
                        </a:rPr>
                        <a:t>鐵馬步行兼保健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424554"/>
                  </a:ext>
                </a:extLst>
              </a:tr>
              <a:tr h="34147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400" u="none" strike="noStrike" dirty="0">
                          <a:effectLst/>
                        </a:rPr>
                        <a:t>每週一天不開車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2347693"/>
                  </a:ext>
                </a:extLst>
              </a:tr>
              <a:tr h="34147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400" u="none" strike="noStrike" dirty="0">
                          <a:effectLst/>
                        </a:rPr>
                        <a:t>選車用車助減碳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017343"/>
                  </a:ext>
                </a:extLst>
              </a:tr>
              <a:tr h="34147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400" u="none" strike="noStrike" dirty="0">
                          <a:effectLst/>
                        </a:rPr>
                        <a:t>多吃蔬食少吃肉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75065"/>
                  </a:ext>
                </a:extLst>
              </a:tr>
              <a:tr h="34147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400" u="none" strike="noStrike" dirty="0">
                          <a:effectLst/>
                        </a:rPr>
                        <a:t>自備杯筷帕與袋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124862"/>
                  </a:ext>
                </a:extLst>
              </a:tr>
              <a:tr h="34147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400" u="none" strike="noStrike" dirty="0">
                          <a:effectLst/>
                        </a:rPr>
                        <a:t>惜用資源顧地球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635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1900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4" baseType="lpstr">
      <vt:lpstr>Lucida Sans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23</cp:revision>
  <dcterms:created xsi:type="dcterms:W3CDTF">2017-12-09T08:36:57Z</dcterms:created>
  <dcterms:modified xsi:type="dcterms:W3CDTF">2019-12-12T01:26:17Z</dcterms:modified>
</cp:coreProperties>
</file>