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CC"/>
    <a:srgbClr val="FFCCFF"/>
    <a:srgbClr val="FFCC99"/>
    <a:srgbClr val="FFFFCC"/>
    <a:srgbClr val="00FF99"/>
    <a:srgbClr val="66FFFF"/>
    <a:srgbClr val="E6E6E6"/>
    <a:srgbClr val="6923B9"/>
    <a:srgbClr val="FFFFFF"/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1CCF1-335A-4907-87F3-B2A3BD18B9F7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0C6AE-BE87-459A-869F-969D1020F29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64716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"/>
    </mc:Choice>
    <mc:Fallback>
      <p:transition spd="slow" advClick="0" advTm="3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1CCF1-335A-4907-87F3-B2A3BD18B9F7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0C6AE-BE87-459A-869F-969D1020F29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11788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"/>
    </mc:Choice>
    <mc:Fallback>
      <p:transition spd="slow" advClick="0" advTm="3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1CCF1-335A-4907-87F3-B2A3BD18B9F7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0C6AE-BE87-459A-869F-969D1020F29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2269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"/>
    </mc:Choice>
    <mc:Fallback>
      <p:transition spd="slow" advClick="0" advTm="3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800">
                <a:solidFill>
                  <a:srgbClr val="002060"/>
                </a:solidFill>
                <a:latin typeface="書法家中楷體" panose="02010609010101010101" pitchFamily="49" charset="-120"/>
                <a:ea typeface="書法家中楷體" panose="02010609010101010101" pitchFamily="49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4400">
                <a:solidFill>
                  <a:srgbClr val="CB117B"/>
                </a:solidFill>
                <a:latin typeface="書法家中楷體" panose="02010609010101010101" pitchFamily="49" charset="-120"/>
                <a:ea typeface="書法家中楷體" panose="02010609010101010101" pitchFamily="49" charset="-120"/>
              </a:defRPr>
            </a:lvl1pPr>
          </a:lstStyle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1CCF1-335A-4907-87F3-B2A3BD18B9F7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0C6AE-BE87-459A-869F-969D1020F29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26623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"/>
    </mc:Choice>
    <mc:Fallback>
      <p:transition spd="slow" advClick="0" advTm="3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1CCF1-335A-4907-87F3-B2A3BD18B9F7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0C6AE-BE87-459A-869F-969D1020F29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1667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"/>
    </mc:Choice>
    <mc:Fallback>
      <p:transition spd="slow" advClick="0" advTm="3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1CCF1-335A-4907-87F3-B2A3BD18B9F7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0C6AE-BE87-459A-869F-969D1020F29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28608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"/>
    </mc:Choice>
    <mc:Fallback>
      <p:transition spd="slow" advClick="0" advTm="3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1CCF1-335A-4907-87F3-B2A3BD18B9F7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0C6AE-BE87-459A-869F-969D1020F29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91718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"/>
    </mc:Choice>
    <mc:Fallback>
      <p:transition spd="slow" advClick="0" advTm="3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1CCF1-335A-4907-87F3-B2A3BD18B9F7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0C6AE-BE87-459A-869F-969D1020F29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2488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"/>
    </mc:Choice>
    <mc:Fallback>
      <p:transition spd="slow" advClick="0" advTm="3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1CCF1-335A-4907-87F3-B2A3BD18B9F7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0C6AE-BE87-459A-869F-969D1020F29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10724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"/>
    </mc:Choice>
    <mc:Fallback>
      <p:transition spd="slow" advClick="0" advTm="3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1CCF1-335A-4907-87F3-B2A3BD18B9F7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0C6AE-BE87-459A-869F-969D1020F29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95090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"/>
    </mc:Choice>
    <mc:Fallback>
      <p:transition spd="slow" advClick="0" advTm="3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1CCF1-335A-4907-87F3-B2A3BD18B9F7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0C6AE-BE87-459A-869F-969D1020F29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39232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"/>
    </mc:Choice>
    <mc:Fallback>
      <p:transition spd="slow" advClick="0" advTm="3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6699"/>
            </a:gs>
            <a:gs pos="74000">
              <a:srgbClr val="66FFFF"/>
            </a:gs>
            <a:gs pos="96000">
              <a:srgbClr val="CB117B"/>
            </a:gs>
            <a:gs pos="20000">
              <a:srgbClr val="FFCC99"/>
            </a:gs>
            <a:gs pos="46000">
              <a:srgbClr val="00FF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D1CCF1-335A-4907-87F3-B2A3BD18B9F7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B0C6AE-BE87-459A-869F-969D1020F29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27076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 advTm="3000"/>
    </mc:Choice>
    <mc:Fallback>
      <p:transition spd="slow" advClick="0" advTm="300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rgbClr val="6923B9"/>
          </a:solidFill>
          <a:latin typeface="文鼎標楷注音" panose="020B0602010101010101" pitchFamily="34" charset="-120"/>
          <a:ea typeface="文鼎標楷注音" panose="020B0602010101010101" pitchFamily="34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119" TargetMode="External"/><Relationship Id="rId2" Type="http://schemas.openxmlformats.org/officeDocument/2006/relationships/hyperlink" Target="http://newweb.zoo.gov.tw/Pager/Show/ZooData_Index_Show.aspx?Animal_ID=123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00000"/>
            </a:gs>
            <a:gs pos="77000">
              <a:srgbClr val="0070C0"/>
            </a:gs>
            <a:gs pos="57000">
              <a:srgbClr val="92D050"/>
            </a:gs>
            <a:gs pos="96000">
              <a:srgbClr val="CB117B"/>
            </a:gs>
            <a:gs pos="20000">
              <a:srgbClr val="FFC000"/>
            </a:gs>
            <a:gs pos="37000">
              <a:schemeClr val="accent4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鳥類的小檔案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4400" dirty="0" smtClean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資料收集的人是禹賢</a:t>
            </a:r>
            <a:endParaRPr lang="zh-TW" altLang="en-US" sz="4400" dirty="0">
              <a:latin typeface="書法家中楷體" panose="02010609010101010101" pitchFamily="49" charset="-120"/>
              <a:ea typeface="書法家中楷體" panose="0201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66866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3000">
        <p:split orient="vert"/>
      </p:transition>
    </mc:Choice>
    <mc:Fallback>
      <p:transition spd="slow" advClick="0" advTm="3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CCFF"/>
            </a:gs>
            <a:gs pos="77000">
              <a:srgbClr val="FFCC99"/>
            </a:gs>
            <a:gs pos="57000">
              <a:srgbClr val="FFFFCC"/>
            </a:gs>
            <a:gs pos="96000">
              <a:srgbClr val="FF6699"/>
            </a:gs>
            <a:gs pos="20000">
              <a:srgbClr val="66FFFF"/>
            </a:gs>
            <a:gs pos="37000">
              <a:srgbClr val="00FF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	</a:t>
            </a:r>
            <a:r>
              <a:rPr lang="zh-TW" altLang="en-US" dirty="0">
                <a:solidFill>
                  <a:srgbClr val="00B050"/>
                </a:solidFill>
                <a:latin typeface="書法中楷（注音一）" panose="02010609010101010101" pitchFamily="49" charset="-120"/>
                <a:ea typeface="書法中楷（注音一）" panose="02010609010101010101" pitchFamily="49" charset="-120"/>
              </a:rPr>
              <a:t>白鸛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r>
              <a:rPr lang="zh-TW" altLang="en-US" sz="2400" dirty="0">
                <a:solidFill>
                  <a:srgbClr val="0070C0"/>
                </a:solidFill>
                <a:latin typeface="書法中楷（注音一）" panose="02010609010101010101" pitchFamily="49" charset="-120"/>
                <a:ea typeface="書法中楷（注音一）" panose="02010609010101010101" pitchFamily="49" charset="-120"/>
              </a:rPr>
              <a:t>眼周的皮膚黑色，瞳孔暗褐或灰色。飛羽黑色。嘴及腳</a:t>
            </a:r>
            <a:r>
              <a:rPr lang="zh-TW" altLang="en-US" sz="2400" dirty="0" smtClean="0">
                <a:solidFill>
                  <a:srgbClr val="0070C0"/>
                </a:solidFill>
                <a:latin typeface="書法中楷（注音一）" panose="02010609010101010101" pitchFamily="49" charset="-120"/>
                <a:ea typeface="書法中楷（注音一）" panose="02010609010101010101" pitchFamily="49" charset="-120"/>
              </a:rPr>
              <a:t>紅色</a:t>
            </a:r>
            <a:r>
              <a:rPr lang="zh-TW" altLang="en-US" sz="2400" dirty="0">
                <a:solidFill>
                  <a:srgbClr val="0070C0"/>
                </a:solidFill>
                <a:latin typeface="書法中楷（注音一）" panose="02010609010101010101" pitchFamily="49" charset="-120"/>
                <a:ea typeface="書法中楷（注音一）" panose="02010609010101010101" pitchFamily="49" charset="-120"/>
              </a:rPr>
              <a:t>。</a:t>
            </a:r>
            <a:r>
              <a:rPr lang="zh-TW" altLang="en-US" sz="2400" dirty="0" smtClean="0">
                <a:solidFill>
                  <a:srgbClr val="0070C0"/>
                </a:solidFill>
                <a:latin typeface="書法中楷（注音一）" panose="02010609010101010101" pitchFamily="49" charset="-120"/>
                <a:ea typeface="書法中楷（注音一）" panose="02010609010101010101" pitchFamily="49" charset="-120"/>
              </a:rPr>
              <a:t>完全</a:t>
            </a:r>
            <a:r>
              <a:rPr lang="zh-TW" altLang="en-US" sz="2400" dirty="0">
                <a:solidFill>
                  <a:srgbClr val="0070C0"/>
                </a:solidFill>
                <a:latin typeface="書法中楷（注音一）" panose="02010609010101010101" pitchFamily="49" charset="-120"/>
                <a:ea typeface="書法中楷（注音一）" panose="02010609010101010101" pitchFamily="49" charset="-120"/>
              </a:rPr>
              <a:t>吃動物，舉凡小型哺乳類、大型昆蟲、兩生類、爬蟲類、蚯蚓及魚類等都吃。白鸛生活於開闊地區，常在溼地出沒，在歐亞洲的族群較偏水生，而非洲的則偏陸</a:t>
            </a:r>
            <a:r>
              <a:rPr lang="zh-TW" altLang="en-US" sz="2400" dirty="0" smtClean="0">
                <a:solidFill>
                  <a:srgbClr val="0070C0"/>
                </a:solidFill>
                <a:latin typeface="書法中楷（注音一）" panose="02010609010101010101" pitchFamily="49" charset="-120"/>
                <a:ea typeface="書法中楷（注音一）" panose="02010609010101010101" pitchFamily="49" charset="-120"/>
              </a:rPr>
              <a:t>生。</a:t>
            </a:r>
            <a:endParaRPr lang="zh-TW" altLang="en-US" sz="2400" dirty="0">
              <a:solidFill>
                <a:srgbClr val="0070C0"/>
              </a:solidFill>
              <a:latin typeface="書法中楷（注音一）" panose="02010609010101010101" pitchFamily="49" charset="-120"/>
              <a:ea typeface="書法中楷（注音一）" panose="02010609010101010101" pitchFamily="49" charset="-120"/>
            </a:endParaRPr>
          </a:p>
        </p:txBody>
      </p:sp>
      <p:pic>
        <p:nvPicPr>
          <p:cNvPr id="6" name="內容版面配置區 5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081452" y="731521"/>
            <a:ext cx="2416628" cy="5159828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CB117B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bliqueTopLef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31728081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CCFF"/>
            </a:gs>
            <a:gs pos="77000">
              <a:srgbClr val="FFCC99"/>
            </a:gs>
            <a:gs pos="57000">
              <a:srgbClr val="FFFFCC"/>
            </a:gs>
            <a:gs pos="96000">
              <a:srgbClr val="FF6699"/>
            </a:gs>
            <a:gs pos="20000">
              <a:srgbClr val="66FFFF"/>
            </a:gs>
            <a:gs pos="37000">
              <a:srgbClr val="00FF99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accent6">
                    <a:lumMod val="50000"/>
                  </a:schemeClr>
                </a:solidFill>
                <a:latin typeface="書法家中楷體" panose="02010609010101010101" pitchFamily="49" charset="-120"/>
                <a:ea typeface="書法家中楷體" panose="02010609010101010101" pitchFamily="49" charset="-120"/>
              </a:rPr>
              <a:t>白鵜鶘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83326" y="1854925"/>
            <a:ext cx="4031524" cy="432203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TW" altLang="en-US" dirty="0" smtClean="0">
                <a:solidFill>
                  <a:srgbClr val="C00000"/>
                </a:solidFill>
                <a:latin typeface="書法中楷（注音一）" panose="02010609010101010101" pitchFamily="49" charset="-120"/>
                <a:ea typeface="書法中楷（注音一）" panose="02010609010101010101" pitchFamily="49" charset="-120"/>
              </a:rPr>
              <a:t>長</a:t>
            </a:r>
            <a:r>
              <a:rPr lang="zh-TW" altLang="en-US" dirty="0">
                <a:solidFill>
                  <a:srgbClr val="C00000"/>
                </a:solidFill>
                <a:latin typeface="書法中楷（注音一）" panose="02010609010101010101" pitchFamily="49" charset="-120"/>
                <a:ea typeface="書法中楷（注音一）" panose="02010609010101010101" pitchFamily="49" charset="-120"/>
              </a:rPr>
              <a:t>嘴，腿粉紅色，飛羽從下面看全黑。在繁殖期，臉部的皮膚在雄鳥是粉紅黃色，在雌鳥是鮮橘紅色。他們的分布是歐亞洲及非洲，以吃魚維生，生活於淡水及半鹹水的湖泊、三角洲、潟湖及</a:t>
            </a:r>
            <a:r>
              <a:rPr lang="zh-TW" altLang="en-US" dirty="0" smtClean="0">
                <a:solidFill>
                  <a:srgbClr val="C00000"/>
                </a:solidFill>
                <a:latin typeface="書法中楷（注音一）" panose="02010609010101010101" pitchFamily="49" charset="-120"/>
                <a:ea typeface="書法中楷（注音一）" panose="02010609010101010101" pitchFamily="49" charset="-120"/>
              </a:rPr>
              <a:t>沼澤。</a:t>
            </a:r>
            <a:endParaRPr lang="zh-TW" altLang="en-US" dirty="0">
              <a:solidFill>
                <a:srgbClr val="C00000"/>
              </a:solidFill>
              <a:latin typeface="書法中楷（注音一）" panose="02010609010101010101" pitchFamily="49" charset="-120"/>
              <a:ea typeface="書法中楷（注音一）" panose="02010609010101010101" pitchFamily="49" charset="-120"/>
            </a:endParaRPr>
          </a:p>
        </p:txBody>
      </p:sp>
      <p:pic>
        <p:nvPicPr>
          <p:cNvPr id="1026" name="Picture 2" descr="ç½éµé¶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4850" y="1254035"/>
            <a:ext cx="4328704" cy="4417310"/>
          </a:xfrm>
          <a:prstGeom prst="heptagon">
            <a:avLst/>
          </a:prstGeom>
          <a:ln w="190500" cap="sq">
            <a:solidFill>
              <a:srgbClr val="8EEEF8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Above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76808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3000">
        <p14:prism isInverted="1"/>
      </p:transition>
    </mc:Choice>
    <mc:Fallback>
      <p:transition spd="slow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CCFF"/>
            </a:gs>
            <a:gs pos="77000">
              <a:srgbClr val="FFCC99"/>
            </a:gs>
            <a:gs pos="57000">
              <a:srgbClr val="FFFFCC"/>
            </a:gs>
            <a:gs pos="96000">
              <a:srgbClr val="FF99CC"/>
            </a:gs>
            <a:gs pos="20000">
              <a:srgbClr val="66FFFF"/>
            </a:gs>
            <a:gs pos="37000">
              <a:srgbClr val="00FF99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書法中楷（注音一）" panose="02010609010101010101" pitchFamily="49" charset="-120"/>
                <a:ea typeface="書法中楷（注音一）" panose="02010609010101010101" pitchFamily="49" charset="-120"/>
              </a:rPr>
              <a:t>資料來源</a:t>
            </a:r>
            <a:endParaRPr lang="zh-TW" altLang="en-US" dirty="0">
              <a:latin typeface="書法中楷（注音一）" panose="02010609010101010101" pitchFamily="49" charset="-120"/>
              <a:ea typeface="書法中楷（注音一）" panose="02010609010101010101" pitchFamily="49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TW" altLang="en-US" dirty="0" smtClean="0">
                <a:latin typeface="書法中楷（注音一）" panose="02010609010101010101" pitchFamily="49" charset="-120"/>
                <a:ea typeface="書法中楷（注音一）" panose="02010609010101010101" pitchFamily="49" charset="-120"/>
              </a:rPr>
              <a:t>白鶴</a:t>
            </a:r>
            <a:r>
              <a:rPr lang="en-US" altLang="zh-TW" dirty="0">
                <a:latin typeface="書法中楷（注音一）" panose="02010609010101010101" pitchFamily="49" charset="-120"/>
                <a:ea typeface="書法中楷（注音一）" panose="02010609010101010101" pitchFamily="49" charset="-120"/>
                <a:hlinkClick r:id="rId2"/>
              </a:rPr>
              <a:t>http://</a:t>
            </a:r>
            <a:r>
              <a:rPr lang="en-US" altLang="zh-TW" dirty="0" smtClean="0">
                <a:latin typeface="書法中楷（注音一）" panose="02010609010101010101" pitchFamily="49" charset="-120"/>
                <a:ea typeface="書法中楷（注音一）" panose="02010609010101010101" pitchFamily="49" charset="-120"/>
                <a:hlinkClick r:id="rId2"/>
              </a:rPr>
              <a:t>newweb.zoo.gov.tw/Pager/Show/ZooData_Index_Show.aspx?Animal_ID=123</a:t>
            </a:r>
            <a:endParaRPr lang="en-US" altLang="zh-TW" dirty="0" smtClean="0">
              <a:latin typeface="書法中楷（注音一）" panose="02010609010101010101" pitchFamily="49" charset="-120"/>
              <a:ea typeface="書法中楷（注音一）" panose="02010609010101010101" pitchFamily="49" charset="-120"/>
            </a:endParaRPr>
          </a:p>
          <a:p>
            <a:r>
              <a:rPr lang="zh-TW" altLang="en-US" dirty="0" smtClean="0">
                <a:latin typeface="書法中楷（注音一）" panose="02010609010101010101" pitchFamily="49" charset="-120"/>
                <a:ea typeface="書法中楷（注音一）" panose="02010609010101010101" pitchFamily="49" charset="-120"/>
              </a:rPr>
              <a:t>白鵜鶘</a:t>
            </a:r>
            <a:r>
              <a:rPr lang="en-US" altLang="zh-TW" dirty="0">
                <a:hlinkClick r:id="rId3"/>
              </a:rPr>
              <a:t>http://newweb.zoo.gov.tw/Pager/Show/ZooData_Index_Show.aspx?Animal_ID=119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32405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3000">
        <p14:prism isInverted="1"/>
      </p:transition>
    </mc:Choice>
    <mc:Fallback>
      <p:transition spd="slow" advClick="0" advTm="3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85</TotalTime>
  <Words>163</Words>
  <Application>Microsoft Office PowerPoint</Application>
  <PresentationFormat>如螢幕大小 (4:3)</PresentationFormat>
  <Paragraphs>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文鼎標楷注音</vt:lpstr>
      <vt:lpstr>書法中楷（注音一）</vt:lpstr>
      <vt:lpstr>書法家中楷體</vt:lpstr>
      <vt:lpstr>新細明體</vt:lpstr>
      <vt:lpstr>Arial</vt:lpstr>
      <vt:lpstr>Calibri</vt:lpstr>
      <vt:lpstr>Office 佈景主題</vt:lpstr>
      <vt:lpstr>鳥類的小檔案</vt:lpstr>
      <vt:lpstr> 白鸛</vt:lpstr>
      <vt:lpstr>白鵜鶘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鳥類的小檔案</dc:title>
  <dc:creator>Windows 使用者</dc:creator>
  <cp:lastModifiedBy>Windows 使用者</cp:lastModifiedBy>
  <cp:revision>10</cp:revision>
  <dcterms:created xsi:type="dcterms:W3CDTF">2019-12-30T02:46:12Z</dcterms:created>
  <dcterms:modified xsi:type="dcterms:W3CDTF">2020-01-13T03:00:26Z</dcterms:modified>
</cp:coreProperties>
</file>