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003366"/>
    <a:srgbClr val="99FF33"/>
    <a:srgbClr val="E6E6E6"/>
    <a:srgbClr val="00FF00"/>
    <a:srgbClr val="FF99FF"/>
    <a:srgbClr val="00FFFF"/>
    <a:srgbClr val="A50021"/>
    <a:srgbClr val="FF66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2400" dirty="0">
                <a:solidFill>
                  <a:srgbClr val="FF00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年平均溫度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FFFF00"/>
              </a:solidFill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74-40F0-861D-6C2E0D370E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00B050"/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FFC0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00B0F0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00B0F0"/>
          </a:solidFill>
          <a:latin typeface="清松手寫體2" panose="00000500000000000000" pitchFamily="2" charset="-120"/>
          <a:ea typeface="清松手寫體2" panose="00000500000000000000" pitchFamily="2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7030A0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FF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4000" b="0" strike="noStrike" spc="-1" dirty="0" smtClean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清松手寫體2" panose="00000500000000000000" pitchFamily="2" charset="-120"/>
                <a:ea typeface="清松手寫體2" panose="00000500000000000000" pitchFamily="2" charset="-120"/>
              </a:rPr>
              <a:t>救救北極熊</a:t>
            </a:r>
            <a:endParaRPr lang="en-US" sz="4000" b="0" strike="noStrike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清松手寫體2" panose="00000500000000000000" pitchFamily="2" charset="-120"/>
                <a:ea typeface="清松手寫體2" panose="00000500000000000000" pitchFamily="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solidFill>
                  <a:srgbClr val="00B05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地球溫度的改變，氣象異常、水災、旱災、傳染病散播、物種滅絕</a:t>
            </a:r>
            <a:r>
              <a:rPr lang="en-US" altLang="zh-TW" dirty="0" smtClean="0">
                <a:solidFill>
                  <a:srgbClr val="00B05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...</a:t>
            </a:r>
            <a:r>
              <a:rPr lang="zh-TW" altLang="en-US" dirty="0" smtClean="0">
                <a:solidFill>
                  <a:srgbClr val="00B05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75246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00"/>
                </a:solidFill>
                <a:effectLst/>
                <a:latin typeface="清松手寫體2" panose="00000500000000000000" pitchFamily="2" charset="-120"/>
                <a:ea typeface="清松手寫體2" panose="00000500000000000000" pitchFamily="2" charset="-120"/>
                <a:cs typeface="Lucida Sans" panose="020B0602030504020204" pitchFamily="34" charset="0"/>
              </a:rPr>
              <a:t>救救我</a:t>
            </a:r>
            <a:r>
              <a:rPr lang="zh-TW" sz="2400" b="1" dirty="0">
                <a:solidFill>
                  <a:srgbClr val="00B0F0"/>
                </a:solidFill>
                <a:effectLst/>
                <a:latin typeface="清松手寫體2" panose="00000500000000000000" pitchFamily="2" charset="-120"/>
                <a:ea typeface="清松手寫體2" panose="00000500000000000000" pitchFamily="2" charset="-120"/>
                <a:cs typeface="Lucida Sans" panose="020B0602030504020204" pitchFamily="34" charset="0"/>
              </a:rPr>
              <a:t>！</a:t>
            </a:r>
            <a:endParaRPr lang="zh-TW" sz="1200" dirty="0">
              <a:solidFill>
                <a:srgbClr val="00B0F0"/>
              </a:solidFill>
              <a:effectLst/>
              <a:latin typeface="清松手寫體2" panose="00000500000000000000" pitchFamily="2" charset="-120"/>
              <a:ea typeface="清松手寫體2" panose="00000500000000000000" pitchFamily="2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5013464"/>
              </p:ext>
            </p:extLst>
          </p:nvPr>
        </p:nvGraphicFramePr>
        <p:xfrm>
          <a:off x="1205345" y="1902558"/>
          <a:ext cx="6677891" cy="3999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solidFill>
                  <a:srgbClr val="92D05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人類的文明與科技，像汽車、工廠、飛機、發電廠</a:t>
            </a:r>
            <a:r>
              <a:rPr lang="en-US" altLang="zh-TW" dirty="0" smtClean="0">
                <a:solidFill>
                  <a:srgbClr val="92D05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……</a:t>
            </a:r>
            <a:r>
              <a:rPr lang="zh-TW" altLang="en-US" dirty="0" smtClean="0">
                <a:solidFill>
                  <a:srgbClr val="92D05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472155"/>
              </p:ext>
            </p:extLst>
          </p:nvPr>
        </p:nvGraphicFramePr>
        <p:xfrm>
          <a:off x="1524000" y="1646382"/>
          <a:ext cx="6096000" cy="410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14787926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4038022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方法</a:t>
                      </a:r>
                      <a:endParaRPr lang="zh-TW" altLang="en-US" sz="2000" dirty="0">
                        <a:latin typeface="清松手寫體2" panose="00000500000000000000" pitchFamily="2" charset="-120"/>
                        <a:ea typeface="清松手寫體2" panose="00000500000000000000" pitchFamily="2" charset="-120"/>
                      </a:endParaRPr>
                    </a:p>
                  </a:txBody>
                  <a:tcP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口訣</a:t>
                      </a:r>
                      <a:endParaRPr lang="zh-TW" altLang="en-US" sz="2000" dirty="0">
                        <a:latin typeface="清松手寫體2" panose="00000500000000000000" pitchFamily="2" charset="-120"/>
                        <a:ea typeface="清松手寫體2" panose="00000500000000000000" pitchFamily="2" charset="-12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772056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r>
                        <a:rPr lang="zh-TW" altLang="en-US" sz="2400" dirty="0" smtClean="0">
                          <a:solidFill>
                            <a:srgbClr val="002060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節能減碳救地球</a:t>
                      </a:r>
                      <a:endParaRPr lang="zh-TW" altLang="en-US" sz="2400" dirty="0">
                        <a:solidFill>
                          <a:srgbClr val="002060"/>
                        </a:solidFill>
                        <a:latin typeface="清松手寫體2" panose="00000500000000000000" pitchFamily="2" charset="-120"/>
                        <a:ea typeface="清松手寫體2" panose="00000500000000000000" pitchFamily="2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solidFill>
                            <a:srgbClr val="FF0066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冷氣控溫不外洩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828484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solidFill>
                            <a:srgbClr val="0066FF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隨手關燈拔插頭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71294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solidFill>
                            <a:srgbClr val="FF6600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省電燈具更省錢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20756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solidFill>
                            <a:srgbClr val="FFCC99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節能省水看標章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647106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solidFill>
                            <a:srgbClr val="A50021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鐵馬步行兼保健</a:t>
                      </a:r>
                      <a:endParaRPr lang="zh-TW" altLang="en-US" sz="1800" dirty="0">
                        <a:solidFill>
                          <a:srgbClr val="A50021"/>
                        </a:solidFill>
                        <a:latin typeface="清松手寫體2" panose="00000500000000000000" pitchFamily="2" charset="-120"/>
                        <a:ea typeface="清松手寫體2" panose="00000500000000000000" pitchFamily="2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5350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solidFill>
                            <a:srgbClr val="00FFFF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每週一天不開車</a:t>
                      </a:r>
                      <a:endParaRPr lang="zh-TW" altLang="en-US" sz="1800" dirty="0">
                        <a:solidFill>
                          <a:srgbClr val="00FFFF"/>
                        </a:solidFill>
                        <a:latin typeface="清松手寫體2" panose="00000500000000000000" pitchFamily="2" charset="-120"/>
                        <a:ea typeface="清松手寫體2" panose="00000500000000000000" pitchFamily="2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66108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solidFill>
                            <a:srgbClr val="FF99FF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選車用車助減碳</a:t>
                      </a:r>
                      <a:endParaRPr lang="zh-TW" altLang="en-US" sz="1800" dirty="0">
                        <a:solidFill>
                          <a:srgbClr val="FF99FF"/>
                        </a:solidFill>
                        <a:latin typeface="清松手寫體2" panose="00000500000000000000" pitchFamily="2" charset="-120"/>
                        <a:ea typeface="清松手寫體2" panose="00000500000000000000" pitchFamily="2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30922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solidFill>
                            <a:srgbClr val="00FF00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多吃蔬食少吃肉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00597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solidFill>
                            <a:srgbClr val="92D050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自備杯筷帕與袋</a:t>
                      </a:r>
                      <a:endParaRPr lang="zh-TW" altLang="en-US" sz="1800" dirty="0">
                        <a:solidFill>
                          <a:srgbClr val="92D050"/>
                        </a:solidFill>
                        <a:latin typeface="清松手寫體2" panose="00000500000000000000" pitchFamily="2" charset="-120"/>
                        <a:ea typeface="清松手寫體2" panose="00000500000000000000" pitchFamily="2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643344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solidFill>
                            <a:srgbClr val="99FF33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惜用資源顧地球</a:t>
                      </a:r>
                      <a:endParaRPr lang="zh-TW" altLang="en-US" sz="1800" dirty="0">
                        <a:solidFill>
                          <a:srgbClr val="99FF33"/>
                        </a:solidFill>
                        <a:latin typeface="清松手寫體2" panose="00000500000000000000" pitchFamily="2" charset="-120"/>
                        <a:ea typeface="清松手寫體2" panose="00000500000000000000" pitchFamily="2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159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1925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3" baseType="lpstr">
      <vt:lpstr>Lucida Sans</vt:lpstr>
      <vt:lpstr>清松手寫體2</vt:lpstr>
      <vt:lpstr>微軟正黑體</vt:lpstr>
      <vt:lpstr>新細明體</vt:lpstr>
      <vt:lpstr>Arial</vt:lpstr>
      <vt:lpstr>Calibri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26</cp:revision>
  <dcterms:created xsi:type="dcterms:W3CDTF">2017-12-09T08:36:57Z</dcterms:created>
  <dcterms:modified xsi:type="dcterms:W3CDTF">2019-12-10T01:27:32Z</dcterms:modified>
</cp:coreProperties>
</file>