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2800" dirty="0">
                <a:solidFill>
                  <a:srgbClr val="FF0000"/>
                </a:solidFill>
                <a:latin typeface="文鼎粗黑" panose="020B0609010101010101" pitchFamily="49" charset="-120"/>
                <a:ea typeface="文鼎粗黑" panose="020B0609010101010101" pitchFamily="49" charset="-120"/>
              </a:rPr>
              <a:t>年平均溫度</a:t>
            </a:r>
          </a:p>
        </c:rich>
      </c:tx>
      <c:layout>
        <c:manualLayout>
          <c:xMode val="edge"/>
          <c:yMode val="edge"/>
          <c:x val="0.36982238538389778"/>
          <c:y val="2.45527817141708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6.5127209968091987E-2"/>
          <c:y val="0.19271807026735466"/>
          <c:w val="0.89665574373693302"/>
          <c:h val="0.701574114493492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C08-40A2-A71C-1257A4523600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C08-40A2-A71C-1257A4523600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C08-40A2-A71C-1257A4523600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C08-40A2-A71C-1257A4523600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C08-40A2-A71C-1257A4523600}"/>
              </c:ext>
            </c:extLst>
          </c:dPt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08-40A2-A71C-1257A45236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0070C0"/>
          </a:solidFill>
          <a:latin typeface="文鼎特圓" panose="020B0609010101010101" pitchFamily="49" charset="-120"/>
          <a:ea typeface="文鼎特圓" panose="020B0609010101010101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95000"/>
              <a:lumOff val="5000"/>
            </a:schemeClr>
          </a:solidFill>
          <a:latin typeface="文鼎粗黑" panose="020B0609010101010101" pitchFamily="49" charset="-120"/>
          <a:ea typeface="文鼎粗黑" panose="020B0609010101010101" pitchFamily="49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鼎新粗黑" panose="020B0609010101010101" pitchFamily="49" charset="-120"/>
                <a:ea typeface="文鼎新粗黑" panose="020B0609010101010101" pitchFamily="49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鼎新粗黑" panose="020B0609010101010101" pitchFamily="49" charset="-120"/>
              <a:ea typeface="文鼎新粗黑" panose="020B0609010101010101" pitchFamily="49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2982951"/>
              </p:ext>
            </p:extLst>
          </p:nvPr>
        </p:nvGraphicFramePr>
        <p:xfrm>
          <a:off x="734291" y="1773382"/>
          <a:ext cx="7781059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776089"/>
              </p:ext>
            </p:extLst>
          </p:nvPr>
        </p:nvGraphicFramePr>
        <p:xfrm>
          <a:off x="1371600" y="1717967"/>
          <a:ext cx="6747164" cy="4336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3582">
                  <a:extLst>
                    <a:ext uri="{9D8B030D-6E8A-4147-A177-3AD203B41FA5}">
                      <a16:colId xmlns:a16="http://schemas.microsoft.com/office/drawing/2014/main" val="3767386943"/>
                    </a:ext>
                  </a:extLst>
                </a:gridCol>
                <a:gridCol w="3373582">
                  <a:extLst>
                    <a:ext uri="{9D8B030D-6E8A-4147-A177-3AD203B41FA5}">
                      <a16:colId xmlns:a16="http://schemas.microsoft.com/office/drawing/2014/main" val="847851298"/>
                    </a:ext>
                  </a:extLst>
                </a:gridCol>
              </a:tblGrid>
              <a:tr h="39422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800" kern="1200" dirty="0" smtClean="0">
                          <a:solidFill>
                            <a:schemeClr val="bg1"/>
                          </a:solidFill>
                          <a:latin typeface="文鼎俏黑體P" panose="020B0602010101010101" pitchFamily="34" charset="-120"/>
                          <a:ea typeface="文鼎俏黑體P" panose="020B0602010101010101" pitchFamily="34" charset="-120"/>
                          <a:cs typeface="+mn-cs"/>
                        </a:rPr>
                        <a:t>方法</a:t>
                      </a:r>
                      <a:endParaRPr lang="zh-TW" altLang="en-US" sz="1800" kern="1200" dirty="0">
                        <a:solidFill>
                          <a:schemeClr val="bg1"/>
                        </a:solidFill>
                        <a:latin typeface="文鼎俏黑體P" panose="020B0602010101010101" pitchFamily="34" charset="-120"/>
                        <a:ea typeface="文鼎俏黑體P" panose="020B0602010101010101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800" kern="1200" dirty="0" smtClean="0">
                          <a:solidFill>
                            <a:schemeClr val="bg1"/>
                          </a:solidFill>
                          <a:latin typeface="文鼎俏黑體P" panose="020B0602010101010101" pitchFamily="34" charset="-120"/>
                          <a:ea typeface="文鼎俏黑體P" panose="020B0602010101010101" pitchFamily="34" charset="-120"/>
                          <a:cs typeface="+mn-cs"/>
                        </a:rPr>
                        <a:t>口訣</a:t>
                      </a:r>
                      <a:endParaRPr lang="zh-TW" altLang="en-US" sz="1800" kern="1200" dirty="0">
                        <a:solidFill>
                          <a:schemeClr val="bg1"/>
                        </a:solidFill>
                        <a:latin typeface="文鼎俏黑體P" panose="020B0602010101010101" pitchFamily="34" charset="-120"/>
                        <a:ea typeface="文鼎俏黑體P" panose="020B0602010101010101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295479"/>
                  </a:ext>
                </a:extLst>
              </a:tr>
              <a:tr h="394224">
                <a:tc rowSpan="10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文鼎俏黑體P" panose="020B0602010101010101" pitchFamily="34" charset="-120"/>
                          <a:ea typeface="文鼎俏黑體P" panose="020B0602010101010101" pitchFamily="34" charset="-120"/>
                          <a:cs typeface="+mn-cs"/>
                        </a:rPr>
                        <a:t>節能減碳救地球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文鼎俏黑體P" panose="020B0602010101010101" pitchFamily="34" charset="-120"/>
                        <a:ea typeface="文鼎俏黑體P" panose="020B0602010101010101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文鼎俏黑體P" panose="020B0602010101010101" pitchFamily="34" charset="-120"/>
                          <a:ea typeface="文鼎俏黑體P" panose="020B0602010101010101" pitchFamily="34" charset="-120"/>
                          <a:cs typeface="+mn-cs"/>
                        </a:rPr>
                        <a:t>冷氣控溫不外洩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文鼎俏黑體P" panose="020B0602010101010101" pitchFamily="34" charset="-120"/>
                        <a:ea typeface="文鼎俏黑體P" panose="020B0602010101010101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522610"/>
                  </a:ext>
                </a:extLst>
              </a:tr>
              <a:tr h="394224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文鼎俏黑體P" panose="020B0602010101010101" pitchFamily="34" charset="-120"/>
                          <a:ea typeface="文鼎俏黑體P" panose="020B0602010101010101" pitchFamily="34" charset="-120"/>
                          <a:cs typeface="+mn-cs"/>
                        </a:rPr>
                        <a:t>隨手關燈拔插頭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文鼎俏黑體P" panose="020B0602010101010101" pitchFamily="34" charset="-120"/>
                        <a:ea typeface="文鼎俏黑體P" panose="020B0602010101010101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7704441"/>
                  </a:ext>
                </a:extLst>
              </a:tr>
              <a:tr h="394224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文鼎俏黑體P" panose="020B0602010101010101" pitchFamily="34" charset="-120"/>
                          <a:ea typeface="文鼎俏黑體P" panose="020B0602010101010101" pitchFamily="34" charset="-120"/>
                          <a:cs typeface="+mn-cs"/>
                        </a:rPr>
                        <a:t>省電燈具更省錢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文鼎俏黑體P" panose="020B0602010101010101" pitchFamily="34" charset="-120"/>
                        <a:ea typeface="文鼎俏黑體P" panose="020B0602010101010101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123979"/>
                  </a:ext>
                </a:extLst>
              </a:tr>
              <a:tr h="394224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文鼎俏黑體P" panose="020B0602010101010101" pitchFamily="34" charset="-120"/>
                          <a:ea typeface="文鼎俏黑體P" panose="020B0602010101010101" pitchFamily="34" charset="-120"/>
                          <a:cs typeface="+mn-cs"/>
                        </a:rPr>
                        <a:t>節能省水看標章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文鼎俏黑體P" panose="020B0602010101010101" pitchFamily="34" charset="-120"/>
                        <a:ea typeface="文鼎俏黑體P" panose="020B0602010101010101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3648564"/>
                  </a:ext>
                </a:extLst>
              </a:tr>
              <a:tr h="394224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文鼎俏黑體P" panose="020B0602010101010101" pitchFamily="34" charset="-120"/>
                          <a:ea typeface="文鼎俏黑體P" panose="020B0602010101010101" pitchFamily="34" charset="-120"/>
                          <a:cs typeface="+mn-cs"/>
                        </a:rPr>
                        <a:t>鐵馬步行兼保健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文鼎俏黑體P" panose="020B0602010101010101" pitchFamily="34" charset="-120"/>
                        <a:ea typeface="文鼎俏黑體P" panose="020B0602010101010101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352852"/>
                  </a:ext>
                </a:extLst>
              </a:tr>
              <a:tr h="394224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文鼎俏黑體P" panose="020B0602010101010101" pitchFamily="34" charset="-120"/>
                          <a:ea typeface="文鼎俏黑體P" panose="020B0602010101010101" pitchFamily="34" charset="-120"/>
                          <a:cs typeface="+mn-cs"/>
                        </a:rPr>
                        <a:t>每週一天不開車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文鼎俏黑體P" panose="020B0602010101010101" pitchFamily="34" charset="-120"/>
                        <a:ea typeface="文鼎俏黑體P" panose="020B0602010101010101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8309398"/>
                  </a:ext>
                </a:extLst>
              </a:tr>
              <a:tr h="394224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文鼎俏黑體P" panose="020B0602010101010101" pitchFamily="34" charset="-120"/>
                          <a:ea typeface="文鼎俏黑體P" panose="020B0602010101010101" pitchFamily="34" charset="-120"/>
                          <a:cs typeface="+mn-cs"/>
                        </a:rPr>
                        <a:t>選車用車助減碳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文鼎俏黑體P" panose="020B0602010101010101" pitchFamily="34" charset="-120"/>
                        <a:ea typeface="文鼎俏黑體P" panose="020B0602010101010101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120920"/>
                  </a:ext>
                </a:extLst>
              </a:tr>
              <a:tr h="394224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文鼎俏黑體P" panose="020B0602010101010101" pitchFamily="34" charset="-120"/>
                          <a:ea typeface="文鼎俏黑體P" panose="020B0602010101010101" pitchFamily="34" charset="-120"/>
                          <a:cs typeface="+mn-cs"/>
                        </a:rPr>
                        <a:t>多吃蔬食少吃肉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文鼎俏黑體P" panose="020B0602010101010101" pitchFamily="34" charset="-120"/>
                        <a:ea typeface="文鼎俏黑體P" panose="020B0602010101010101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5354134"/>
                  </a:ext>
                </a:extLst>
              </a:tr>
              <a:tr h="394224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文鼎俏黑體P" panose="020B0602010101010101" pitchFamily="34" charset="-120"/>
                          <a:ea typeface="文鼎俏黑體P" panose="020B0602010101010101" pitchFamily="34" charset="-120"/>
                          <a:cs typeface="+mn-cs"/>
                        </a:rPr>
                        <a:t>自備杯筷帕與袋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文鼎俏黑體P" panose="020B0602010101010101" pitchFamily="34" charset="-120"/>
                        <a:ea typeface="文鼎俏黑體P" panose="020B0602010101010101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307123"/>
                  </a:ext>
                </a:extLst>
              </a:tr>
              <a:tr h="394224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文鼎俏黑體P" panose="020B0602010101010101" pitchFamily="34" charset="-120"/>
                          <a:ea typeface="文鼎俏黑體P" panose="020B0602010101010101" pitchFamily="34" charset="-120"/>
                          <a:cs typeface="+mn-cs"/>
                        </a:rPr>
                        <a:t>惜用資源顧地球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文鼎俏黑體P" panose="020B0602010101010101" pitchFamily="34" charset="-120"/>
                        <a:ea typeface="文鼎俏黑體P" panose="020B0602010101010101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0980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1926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8" baseType="lpstr">
      <vt:lpstr>Lucida Sans</vt:lpstr>
      <vt:lpstr>文鼎俏黑體P</vt:lpstr>
      <vt:lpstr>文鼎特圓</vt:lpstr>
      <vt:lpstr>文鼎粗黑</vt:lpstr>
      <vt:lpstr>文鼎新粗黑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26</cp:revision>
  <dcterms:created xsi:type="dcterms:W3CDTF">2017-12-09T08:36:57Z</dcterms:created>
  <dcterms:modified xsi:type="dcterms:W3CDTF">2019-12-10T01:27:43Z</dcterms:modified>
</cp:coreProperties>
</file>