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4BE5B2"/>
    <a:srgbClr val="FFFF66"/>
    <a:srgbClr val="66FF33"/>
    <a:srgbClr val="D8E399"/>
    <a:srgbClr val="A7B0D5"/>
    <a:srgbClr val="DADF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BFF0-36D1-4E23-841B-8951D972002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23077-7D6D-4F0F-87C3-8050349E36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1196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BFF0-36D1-4E23-841B-8951D972002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23077-7D6D-4F0F-87C3-8050349E36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3061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BFF0-36D1-4E23-841B-8951D972002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23077-7D6D-4F0F-87C3-8050349E36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6813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BFF0-36D1-4E23-841B-8951D972002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23077-7D6D-4F0F-87C3-8050349E36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6788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BFF0-36D1-4E23-841B-8951D972002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23077-7D6D-4F0F-87C3-8050349E36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8578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BFF0-36D1-4E23-841B-8951D972002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23077-7D6D-4F0F-87C3-8050349E36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70518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BFF0-36D1-4E23-841B-8951D972002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23077-7D6D-4F0F-87C3-8050349E36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32729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BFF0-36D1-4E23-841B-8951D972002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23077-7D6D-4F0F-87C3-8050349E36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5043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BFF0-36D1-4E23-841B-8951D972002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23077-7D6D-4F0F-87C3-8050349E36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35091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BFF0-36D1-4E23-841B-8951D972002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23077-7D6D-4F0F-87C3-8050349E36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6402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5BFF0-36D1-4E23-841B-8951D972002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23077-7D6D-4F0F-87C3-8050349E36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3936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5BFF0-36D1-4E23-841B-8951D9720021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23077-7D6D-4F0F-87C3-8050349E36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5933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FFFF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66"/>
          </a:solidFill>
          <a:latin typeface="文鼎俏黑體P" panose="020B0602010101010101" pitchFamily="34" charset="-120"/>
          <a:ea typeface="文鼎俏黑體P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59" TargetMode="External"/><Relationship Id="rId2" Type="http://schemas.openxmlformats.org/officeDocument/2006/relationships/hyperlink" Target="http://newweb.zoo.gov.tw/Pager/Show/ZooData_Index_Show.aspx?Animal_ID=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6906">
              <a:srgbClr val="DADF9D"/>
            </a:gs>
            <a:gs pos="28000">
              <a:srgbClr val="00FFFF"/>
            </a:gs>
            <a:gs pos="91500">
              <a:srgbClr val="B5D2EC"/>
            </a:gs>
            <a:gs pos="100000">
              <a:srgbClr val="B5D2EC"/>
            </a:gs>
            <a:gs pos="4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製作人：超級無敵大帥哥宇恩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43579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6500">
              <a:srgbClr val="C00000"/>
            </a:gs>
            <a:gs pos="53000">
              <a:srgbClr val="00FFFF"/>
            </a:gs>
            <a:gs pos="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臺灣黑熊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00446" y="1410789"/>
            <a:ext cx="3213463" cy="4491854"/>
          </a:xfrm>
        </p:spPr>
        <p:txBody>
          <a:bodyPr>
            <a:normAutofit fontScale="85000" lnSpcReduction="20000"/>
          </a:bodyPr>
          <a:lstStyle/>
          <a:p>
            <a:r>
              <a:rPr lang="zh-TW" altLang="en-US" dirty="0">
                <a:solidFill>
                  <a:srgbClr val="66FF33"/>
                </a:solidFill>
              </a:rPr>
              <a:t>全身被黑色粗毛，下顎前端聚一小撮白色短毛。胸前有白色的</a:t>
            </a:r>
            <a:r>
              <a:rPr lang="en-US" altLang="zh-TW" dirty="0">
                <a:solidFill>
                  <a:srgbClr val="66FF33"/>
                </a:solidFill>
              </a:rPr>
              <a:t>V</a:t>
            </a:r>
            <a:r>
              <a:rPr lang="zh-TW" altLang="en-US" dirty="0">
                <a:solidFill>
                  <a:srgbClr val="66FF33"/>
                </a:solidFill>
              </a:rPr>
              <a:t>字形</a:t>
            </a:r>
            <a:r>
              <a:rPr lang="zh-TW" altLang="en-US" dirty="0" smtClean="0">
                <a:solidFill>
                  <a:srgbClr val="66FF33"/>
                </a:solidFill>
              </a:rPr>
              <a:t>斑紋</a:t>
            </a:r>
            <a:endParaRPr lang="en-US" altLang="zh-TW" dirty="0" smtClean="0">
              <a:solidFill>
                <a:srgbClr val="66FF33"/>
              </a:solidFill>
            </a:endParaRPr>
          </a:p>
          <a:p>
            <a:r>
              <a:rPr lang="zh-TW" altLang="en-US" dirty="0"/>
              <a:t>雜食性，以果實、樹根、昆蟲及小獸為主，但仍以植物性食物居多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>
                <a:solidFill>
                  <a:srgbClr val="4BE5B2"/>
                </a:solidFill>
              </a:rPr>
              <a:t>臺灣黑熊棲息地以海拔</a:t>
            </a:r>
            <a:r>
              <a:rPr lang="en-US" altLang="zh-TW" dirty="0">
                <a:solidFill>
                  <a:srgbClr val="4BE5B2"/>
                </a:solidFill>
              </a:rPr>
              <a:t>1,000-3,500</a:t>
            </a:r>
            <a:r>
              <a:rPr lang="zh-TW" altLang="en-US" dirty="0">
                <a:solidFill>
                  <a:srgbClr val="4BE5B2"/>
                </a:solidFill>
              </a:rPr>
              <a:t>公尺的森林地帶為主，活動範圍很大。黃昏或夜晚時外出覓食，白天在樹洞或岩洞中休息。</a:t>
            </a:r>
          </a:p>
        </p:txBody>
      </p:sp>
      <p:pic>
        <p:nvPicPr>
          <p:cNvPr id="1026" name="Picture 2" descr="臺灣黑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6686" y="1224733"/>
            <a:ext cx="4180114" cy="3791403"/>
          </a:xfrm>
          <a:prstGeom prst="rect">
            <a:avLst/>
          </a:prstGeom>
          <a:ln w="228600" cap="sq" cmpd="thickThin">
            <a:solidFill>
              <a:srgbClr val="4BE5B2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441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76500">
              <a:srgbClr val="C00000"/>
            </a:gs>
            <a:gs pos="53000">
              <a:srgbClr val="00FFFF"/>
            </a:gs>
            <a:gs pos="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山獅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TW" altLang="en-US" dirty="0"/>
              <a:t>公母山獅外型幾乎相同，而公獸略</a:t>
            </a:r>
            <a:r>
              <a:rPr lang="zh-TW" altLang="en-US" dirty="0" smtClean="0"/>
              <a:t>大</a:t>
            </a:r>
            <a:endParaRPr lang="en-US" altLang="zh-TW" dirty="0" smtClean="0"/>
          </a:p>
          <a:p>
            <a:r>
              <a:rPr lang="zh-TW" altLang="en-US" dirty="0"/>
              <a:t>山獅是跳躍高手，由靜止一躍可達</a:t>
            </a:r>
            <a:r>
              <a:rPr lang="en-US" altLang="zh-TW" dirty="0"/>
              <a:t>6-7</a:t>
            </a:r>
            <a:r>
              <a:rPr lang="zh-TW" altLang="en-US" dirty="0"/>
              <a:t>公尺，短跑極快，但數百公尺內即疲乏。</a:t>
            </a:r>
          </a:p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山獅於清晨、黃昏活動，潛行獵物，生活於固定領域中</a:t>
            </a:r>
            <a:r>
              <a:rPr lang="en-US" altLang="zh-TW" dirty="0"/>
              <a:t>﹝</a:t>
            </a:r>
            <a:r>
              <a:rPr lang="zh-TW" altLang="en-US" dirty="0"/>
              <a:t>約</a:t>
            </a:r>
            <a:r>
              <a:rPr lang="en-US" altLang="zh-TW" dirty="0"/>
              <a:t>12</a:t>
            </a:r>
            <a:r>
              <a:rPr lang="zh-TW" altLang="en-US" dirty="0"/>
              <a:t>平方哩內</a:t>
            </a:r>
            <a:r>
              <a:rPr lang="en-US" altLang="zh-TW" dirty="0"/>
              <a:t>﹞</a:t>
            </a:r>
            <a:r>
              <a:rPr lang="zh-TW" altLang="en-US" dirty="0"/>
              <a:t>，以聲音、擦痕、排遺等宣示領域。</a:t>
            </a:r>
          </a:p>
          <a:p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1027" name="Picture 3" descr="å±±ç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7577" y="1097281"/>
            <a:ext cx="3407773" cy="4618514"/>
          </a:xfrm>
          <a:prstGeom prst="rect">
            <a:avLst/>
          </a:prstGeom>
          <a:ln>
            <a:solidFill>
              <a:srgbClr val="00FFFF"/>
            </a:solidFill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3867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5000">
              <a:srgbClr val="D8E399"/>
            </a:gs>
            <a:gs pos="100000">
              <a:srgbClr val="FF0000"/>
            </a:gs>
            <a:gs pos="14000">
              <a:srgbClr val="00FFFF"/>
            </a:gs>
            <a:gs pos="100000">
              <a:srgbClr val="B5D2EC"/>
            </a:gs>
            <a:gs pos="46000">
              <a:schemeClr val="accent1">
                <a:lumMod val="45000"/>
                <a:lumOff val="55000"/>
              </a:schemeClr>
            </a:gs>
            <a:gs pos="7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臺灣</a:t>
            </a:r>
            <a:r>
              <a:rPr lang="zh-TW" altLang="en-US" dirty="0" smtClean="0"/>
              <a:t>黑熊</a:t>
            </a:r>
            <a:endParaRPr lang="en-US" altLang="zh-TW" dirty="0" smtClean="0"/>
          </a:p>
          <a:p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newweb.zoo.gov.tw/Pager/Show/ZooData_Index_Show.aspx?Animal_ID=8</a:t>
            </a:r>
            <a:endParaRPr lang="en-US" altLang="zh-TW" dirty="0" smtClean="0"/>
          </a:p>
          <a:p>
            <a:r>
              <a:rPr lang="zh-TW" altLang="en-US" dirty="0"/>
              <a:t>山</a:t>
            </a:r>
            <a:r>
              <a:rPr lang="zh-TW" altLang="en-US" dirty="0" smtClean="0"/>
              <a:t>獅</a:t>
            </a:r>
            <a:endParaRPr lang="en-US" altLang="zh-TW" dirty="0" smtClean="0"/>
          </a:p>
          <a:p>
            <a:r>
              <a:rPr lang="en-US" altLang="zh-TW">
                <a:hlinkClick r:id="rId3"/>
              </a:rPr>
              <a:t>http://newweb.zoo.gov.tw/Pager/Show/ZooData_Index_Show.aspx?Animal_ID=159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8031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144</Words>
  <Application>Microsoft Office PowerPoint</Application>
  <PresentationFormat>如螢幕大小 (4:3)</PresentationFormat>
  <Paragraphs>16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文鼎甜妞體P</vt:lpstr>
      <vt:lpstr>新細明體</vt:lpstr>
      <vt:lpstr>Arial</vt:lpstr>
      <vt:lpstr>Calibri</vt:lpstr>
      <vt:lpstr>Office 佈景主題</vt:lpstr>
      <vt:lpstr>動物介紹</vt:lpstr>
      <vt:lpstr>臺灣黑熊</vt:lpstr>
      <vt:lpstr>山獅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9</cp:revision>
  <dcterms:created xsi:type="dcterms:W3CDTF">2019-12-31T01:03:56Z</dcterms:created>
  <dcterms:modified xsi:type="dcterms:W3CDTF">2020-01-14T01:27:20Z</dcterms:modified>
</cp:coreProperties>
</file>