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99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800" dirty="0"/>
              <a:t>年平均溫度</a:t>
            </a:r>
          </a:p>
        </c:rich>
      </c:tx>
      <c:layout>
        <c:manualLayout>
          <c:xMode val="edge"/>
          <c:yMode val="edge"/>
          <c:x val="0.44563734931080617"/>
          <c:y val="1.6666666666666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0">
                  <a:srgbClr val="FFFF00"/>
                </a:gs>
                <a:gs pos="51000">
                  <a:srgbClr val="FFC000"/>
                </a:gs>
                <a:gs pos="100000">
                  <a:srgbClr val="FF0000"/>
                </a:gs>
              </a:gsLst>
              <a:lin ang="5400000" scaled="1"/>
            </a:gradFill>
            <a:ln w="1270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51-4373-A995-6AC351062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latin typeface="文鼎俏黑體P" panose="020B0602010101010101" pitchFamily="34" charset="-120"/>
                <a:ea typeface="文鼎俏黑體P" panose="020B0602010101010101" pitchFamily="34" charset="-120"/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樣按一下以編輯母片標題式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99FF"/>
          </a:solidFill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00FF"/>
          </a:solidFill>
          <a:latin typeface="文鼎空疊圓" panose="020B0609010101010101" pitchFamily="49" charset="-120"/>
          <a:ea typeface="文鼎空疊圓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361987"/>
              </p:ext>
            </p:extLst>
          </p:nvPr>
        </p:nvGraphicFramePr>
        <p:xfrm>
          <a:off x="1385455" y="1902558"/>
          <a:ext cx="6774872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940356"/>
              </p:ext>
            </p:extLst>
          </p:nvPr>
        </p:nvGraphicFramePr>
        <p:xfrm>
          <a:off x="1523999" y="1634832"/>
          <a:ext cx="6092515" cy="443245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037587">
                  <a:extLst>
                    <a:ext uri="{9D8B030D-6E8A-4147-A177-3AD203B41FA5}">
                      <a16:colId xmlns:a16="http://schemas.microsoft.com/office/drawing/2014/main" val="449552015"/>
                    </a:ext>
                  </a:extLst>
                </a:gridCol>
                <a:gridCol w="3054928">
                  <a:extLst>
                    <a:ext uri="{9D8B030D-6E8A-4147-A177-3AD203B41FA5}">
                      <a16:colId xmlns:a16="http://schemas.microsoft.com/office/drawing/2014/main" val="708796066"/>
                    </a:ext>
                  </a:extLst>
                </a:gridCol>
              </a:tblGrid>
              <a:tr h="36937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75030"/>
                  </a:ext>
                </a:extLst>
              </a:tr>
              <a:tr h="369371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方法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口訣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67066"/>
                  </a:ext>
                </a:extLst>
              </a:tr>
              <a:tr h="369371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節能減碳救地球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 smtClean="0">
                          <a:latin typeface="文鼎粗標準宋體" panose="020B0602010101010101" pitchFamily="34" charset="-120"/>
                          <a:ea typeface="文鼎粗標準宋體" panose="020B0602010101010101" pitchFamily="34" charset="-120"/>
                        </a:rPr>
                        <a:t>冷氣控溫不外洩</a:t>
                      </a:r>
                      <a:endParaRPr lang="en-US" altLang="zh-TW" sz="1800" dirty="0" smtClean="0">
                        <a:latin typeface="文鼎粗標準宋體" panose="020B0602010101010101" pitchFamily="34" charset="-120"/>
                        <a:ea typeface="文鼎粗標準宋體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010870"/>
                  </a:ext>
                </a:extLst>
              </a:tr>
              <a:tr h="36937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 smtClean="0">
                          <a:latin typeface="文鼎粗標準宋體" panose="020B0602010101010101" pitchFamily="34" charset="-120"/>
                          <a:ea typeface="文鼎粗標準宋體" panose="020B0602010101010101" pitchFamily="34" charset="-120"/>
                        </a:rPr>
                        <a:t>隨手關燈拔插頭</a:t>
                      </a:r>
                      <a:endParaRPr lang="zh-TW" altLang="en-US" sz="1800" dirty="0">
                        <a:latin typeface="文鼎粗標準宋體" panose="020B0602010101010101" pitchFamily="34" charset="-120"/>
                        <a:ea typeface="文鼎粗標準宋體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401700"/>
                  </a:ext>
                </a:extLst>
              </a:tr>
              <a:tr h="36937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 smtClean="0">
                          <a:latin typeface="文鼎粗標準宋體" panose="020B0602010101010101" pitchFamily="34" charset="-120"/>
                          <a:ea typeface="文鼎粗標準宋體" panose="020B0602010101010101" pitchFamily="34" charset="-120"/>
                        </a:rPr>
                        <a:t>省電燈具更省錢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346272"/>
                  </a:ext>
                </a:extLst>
              </a:tr>
              <a:tr h="36937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 smtClean="0">
                          <a:latin typeface="文鼎粗標準宋體" panose="020B0602010101010101" pitchFamily="34" charset="-120"/>
                          <a:ea typeface="文鼎粗標準宋體" panose="020B0602010101010101" pitchFamily="34" charset="-120"/>
                        </a:rPr>
                        <a:t>節能省水看標章</a:t>
                      </a:r>
                      <a:endParaRPr lang="zh-TW" altLang="en-US" sz="1800" dirty="0">
                        <a:latin typeface="文鼎粗標準宋體" panose="020B0602010101010101" pitchFamily="34" charset="-120"/>
                        <a:ea typeface="文鼎粗標準宋體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928179"/>
                  </a:ext>
                </a:extLst>
              </a:tr>
              <a:tr h="36937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 smtClean="0">
                          <a:latin typeface="文鼎粗標準宋體" panose="020B0602010101010101" pitchFamily="34" charset="-120"/>
                          <a:ea typeface="文鼎粗標準宋體" panose="020B0602010101010101" pitchFamily="34" charset="-120"/>
                        </a:rPr>
                        <a:t>鐵馬步行兼保健</a:t>
                      </a:r>
                      <a:endParaRPr lang="zh-TW" altLang="en-US" sz="1800" dirty="0">
                        <a:latin typeface="文鼎粗標準宋體" panose="020B0602010101010101" pitchFamily="34" charset="-120"/>
                        <a:ea typeface="文鼎粗標準宋體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345737"/>
                  </a:ext>
                </a:extLst>
              </a:tr>
              <a:tr h="36937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 smtClean="0">
                          <a:latin typeface="文鼎粗標準宋體" panose="020B0602010101010101" pitchFamily="34" charset="-120"/>
                          <a:ea typeface="文鼎粗標準宋體" panose="020B0602010101010101" pitchFamily="34" charset="-120"/>
                        </a:rPr>
                        <a:t>每週一天不開車</a:t>
                      </a:r>
                      <a:endParaRPr lang="zh-TW" altLang="en-US" sz="1800" dirty="0">
                        <a:latin typeface="文鼎粗標準宋體" panose="020B0602010101010101" pitchFamily="34" charset="-120"/>
                        <a:ea typeface="文鼎粗標準宋體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80373"/>
                  </a:ext>
                </a:extLst>
              </a:tr>
              <a:tr h="36937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 smtClean="0">
                          <a:latin typeface="文鼎粗標準宋體" panose="020B0602010101010101" pitchFamily="34" charset="-120"/>
                          <a:ea typeface="文鼎粗標準宋體" panose="020B0602010101010101" pitchFamily="34" charset="-120"/>
                        </a:rPr>
                        <a:t>選車用車助減碳</a:t>
                      </a:r>
                      <a:endParaRPr lang="zh-TW" altLang="en-US" sz="1800" dirty="0">
                        <a:latin typeface="文鼎粗標準宋體" panose="020B0602010101010101" pitchFamily="34" charset="-120"/>
                        <a:ea typeface="文鼎粗標準宋體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671408"/>
                  </a:ext>
                </a:extLst>
              </a:tr>
              <a:tr h="36937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 smtClean="0">
                          <a:latin typeface="文鼎粗標準宋體" panose="020B0602010101010101" pitchFamily="34" charset="-120"/>
                          <a:ea typeface="文鼎粗標準宋體" panose="020B0602010101010101" pitchFamily="34" charset="-120"/>
                        </a:rPr>
                        <a:t>多吃蔬食少吃肉</a:t>
                      </a:r>
                      <a:endParaRPr lang="zh-TW" altLang="en-US" sz="1800" dirty="0">
                        <a:latin typeface="文鼎粗標準宋體" panose="020B0602010101010101" pitchFamily="34" charset="-120"/>
                        <a:ea typeface="文鼎粗標準宋體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656007"/>
                  </a:ext>
                </a:extLst>
              </a:tr>
              <a:tr h="36937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 smtClean="0">
                          <a:latin typeface="文鼎粗標準宋體" panose="020B0602010101010101" pitchFamily="34" charset="-120"/>
                          <a:ea typeface="文鼎粗標準宋體" panose="020B0602010101010101" pitchFamily="34" charset="-120"/>
                        </a:rPr>
                        <a:t>自備杯筷帕與袋</a:t>
                      </a:r>
                      <a:endParaRPr lang="zh-TW" altLang="en-US" sz="1800" dirty="0">
                        <a:latin typeface="文鼎粗標準宋體" panose="020B0602010101010101" pitchFamily="34" charset="-120"/>
                        <a:ea typeface="文鼎粗標準宋體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383998"/>
                  </a:ext>
                </a:extLst>
              </a:tr>
              <a:tr h="36937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 smtClean="0">
                          <a:latin typeface="文鼎粗標準宋體" panose="020B0602010101010101" pitchFamily="34" charset="-120"/>
                          <a:ea typeface="文鼎粗標準宋體" panose="020B0602010101010101" pitchFamily="34" charset="-120"/>
                        </a:rPr>
                        <a:t>惜用資源顧地球</a:t>
                      </a:r>
                      <a:endParaRPr lang="zh-TW" altLang="en-US" sz="1800" dirty="0">
                        <a:latin typeface="文鼎粗標準宋體" panose="020B0602010101010101" pitchFamily="34" charset="-120"/>
                        <a:ea typeface="文鼎粗標準宋體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315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9" baseType="lpstr">
      <vt:lpstr>Lucida Sans</vt:lpstr>
      <vt:lpstr>文鼎中特圓</vt:lpstr>
      <vt:lpstr>文鼎空疊圓</vt:lpstr>
      <vt:lpstr>文鼎俏黑體P</vt:lpstr>
      <vt:lpstr>文鼎甜妞體P</vt:lpstr>
      <vt:lpstr>文鼎粗標準宋體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2019-12-11T01:26:29Z</dcterms:modified>
</cp:coreProperties>
</file>