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>
                <a:solidFill>
                  <a:srgbClr val="C0000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22961318381548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7548019978876184E-2"/>
          <c:y val="0.19149532960534829"/>
          <c:w val="0.9008139283998885"/>
          <c:h val="0.720449991297401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10000">
                  <a:srgbClr val="FFC000"/>
                </a:gs>
                <a:gs pos="90000">
                  <a:srgbClr val="FF0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E-494F-A57E-8C39C0DD0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新潮ＰＯＰ體P" panose="020B0602010101010101" pitchFamily="34" charset="-120"/>
          <a:ea typeface="文鼎新潮ＰＯＰ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962557"/>
              </p:ext>
            </p:extLst>
          </p:nvPr>
        </p:nvGraphicFramePr>
        <p:xfrm>
          <a:off x="928254" y="1690256"/>
          <a:ext cx="6456219" cy="448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84567"/>
              </p:ext>
            </p:extLst>
          </p:nvPr>
        </p:nvGraphicFramePr>
        <p:xfrm>
          <a:off x="1303660" y="1669473"/>
          <a:ext cx="6286480" cy="437110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3143240">
                  <a:extLst>
                    <a:ext uri="{9D8B030D-6E8A-4147-A177-3AD203B41FA5}">
                      <a16:colId xmlns:a16="http://schemas.microsoft.com/office/drawing/2014/main" val="1673957342"/>
                    </a:ext>
                  </a:extLst>
                </a:gridCol>
                <a:gridCol w="3143240">
                  <a:extLst>
                    <a:ext uri="{9D8B030D-6E8A-4147-A177-3AD203B41FA5}">
                      <a16:colId xmlns:a16="http://schemas.microsoft.com/office/drawing/2014/main" val="2076111000"/>
                    </a:ext>
                  </a:extLst>
                </a:gridCol>
              </a:tblGrid>
              <a:tr h="40870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/>
                        <a:t>方法</a:t>
                      </a:r>
                      <a:endParaRPr lang="zh-TW" altLang="en-US" sz="2000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/>
                        <a:t>口訣</a:t>
                      </a:r>
                      <a:endParaRPr lang="zh-TW" altLang="en-US" sz="2000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39192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節能減碳救地球  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冷氣控溫不外洩</a:t>
                      </a:r>
                      <a:endParaRPr lang="en-US" altLang="zh-TW" sz="2000" dirty="0" smtClean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1189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隨手關燈拔插頭</a:t>
                      </a:r>
                      <a:endParaRPr lang="zh-TW" altLang="en-US" sz="2000" dirty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733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節能省水看標章</a:t>
                      </a:r>
                      <a:endParaRPr lang="zh-TW" altLang="en-US" sz="2000" dirty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493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鐵馬步行兼保健</a:t>
                      </a:r>
                      <a:endParaRPr lang="zh-TW" altLang="en-US" sz="2000" dirty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0437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每週一天不開車</a:t>
                      </a:r>
                      <a:endParaRPr lang="zh-TW" altLang="en-US" sz="2000" dirty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216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選車用車助減碳</a:t>
                      </a:r>
                      <a:endParaRPr lang="zh-TW" altLang="en-US" sz="2000" dirty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434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多吃蔬食少吃肉</a:t>
                      </a:r>
                      <a:endParaRPr lang="zh-TW" altLang="en-US" sz="2000" dirty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9508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自備杯筷帕與袋</a:t>
                      </a:r>
                      <a:endParaRPr lang="zh-TW" altLang="en-US" sz="2000" dirty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2490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文鼎細明" panose="020B0609010101010101" pitchFamily="49" charset="-120"/>
                          <a:ea typeface="文鼎細明" panose="020B0609010101010101" pitchFamily="49" charset="-120"/>
                        </a:rPr>
                        <a:t>惜用資源顧地球</a:t>
                      </a:r>
                      <a:endParaRPr lang="zh-TW" altLang="en-US" sz="2000" dirty="0">
                        <a:latin typeface="文鼎細明" panose="020B0609010101010101" pitchFamily="49" charset="-120"/>
                        <a:ea typeface="文鼎細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90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文鼎中特圓</vt:lpstr>
      <vt:lpstr>文鼎甜妞體P</vt:lpstr>
      <vt:lpstr>文鼎細明</vt:lpstr>
      <vt:lpstr>文鼎新潮ＰＯＰ體P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2019-12-11T01:26:45Z</dcterms:modified>
</cp:coreProperties>
</file>