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47263681592038"/>
          <c:y val="2.2737608003638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TW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E-4236-A627-60AA78B13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9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9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TW" noProof="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3B2A-6CAF-4AC5-97A8-72C9ED606230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C5A6-DA6E-4E6A-872D-09ABE152C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46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F8C5-CA18-40F1-B087-DEA870E366C6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CB77-45BA-4B29-82C2-A28656AD9E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7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92D05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細鋼筆行楷" panose="020B0602010101010101" pitchFamily="34" charset="-120"/>
                <a:ea typeface="文鼎細鋼筆行楷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073843"/>
              </p:ext>
            </p:extLst>
          </p:nvPr>
        </p:nvGraphicFramePr>
        <p:xfrm>
          <a:off x="346363" y="2032634"/>
          <a:ext cx="8271163" cy="40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66704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……</a:t>
            </a:r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03378"/>
              </p:ext>
            </p:extLst>
          </p:nvPr>
        </p:nvGraphicFramePr>
        <p:xfrm>
          <a:off x="883206" y="1902558"/>
          <a:ext cx="6733309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08218">
                  <a:extLst>
                    <a:ext uri="{9D8B030D-6E8A-4147-A177-3AD203B41FA5}">
                      <a16:colId xmlns:a16="http://schemas.microsoft.com/office/drawing/2014/main" val="1098675325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2161893239"/>
                    </a:ext>
                  </a:extLst>
                </a:gridCol>
              </a:tblGrid>
              <a:tr h="3413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23030"/>
                  </a:ext>
                </a:extLst>
              </a:tr>
              <a:tr h="341326">
                <a:tc rowSpan="10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4617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40847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75395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30816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10955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2036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363711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271321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20022"/>
                  </a:ext>
                </a:extLst>
              </a:tr>
              <a:tr h="34132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1720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55455"/>
              </p:ext>
            </p:extLst>
          </p:nvPr>
        </p:nvGraphicFramePr>
        <p:xfrm>
          <a:off x="883205" y="1902555"/>
          <a:ext cx="6733310" cy="4023360"/>
        </p:xfrm>
        <a:graphic>
          <a:graphicData uri="http://schemas.openxmlformats.org/drawingml/2006/table">
            <a:tbl>
              <a:tblPr firstRow="1" bandRow="1"/>
              <a:tblGrid>
                <a:gridCol w="3411704">
                  <a:extLst>
                    <a:ext uri="{9D8B030D-6E8A-4147-A177-3AD203B41FA5}">
                      <a16:colId xmlns:a16="http://schemas.microsoft.com/office/drawing/2014/main" val="3656252502"/>
                    </a:ext>
                  </a:extLst>
                </a:gridCol>
                <a:gridCol w="3321606">
                  <a:extLst>
                    <a:ext uri="{9D8B030D-6E8A-4147-A177-3AD203B41FA5}">
                      <a16:colId xmlns:a16="http://schemas.microsoft.com/office/drawing/2014/main" val="1659385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方法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口訣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148670"/>
                  </a:ext>
                </a:extLst>
              </a:tr>
              <a:tr h="36576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節能減碳救地球</a:t>
                      </a:r>
                      <a:endParaRPr lang="zh-TW" altLang="en-US" sz="1800" dirty="0">
                        <a:solidFill>
                          <a:srgbClr val="00B050"/>
                        </a:solidFill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冷氣控溫不外洩</a:t>
                      </a:r>
                      <a:endParaRPr lang="en-US" altLang="zh-TW" sz="1800" dirty="0" smtClean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0164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隨手關燈拔插頭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65116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3667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節能省水看標章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25486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鐵馬步行兼保健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60047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每週一天不開車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3249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選車用車助減碳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22718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多吃蔬食少吃肉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24072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自備杯筷帕與袋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19165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惜用資源顧地球</a:t>
                      </a:r>
                      <a:endParaRPr lang="zh-TW" altLang="en-US" sz="1800" dirty="0">
                        <a:latin typeface="文鼎細鋼筆行楷" panose="020B0602010101010101" pitchFamily="34" charset="-120"/>
                        <a:ea typeface="文鼎細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80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更詳盡的全球暖化資訊：</a:t>
            </a:r>
            <a:r>
              <a:rPr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/>
            </a:r>
            <a:br>
              <a:rPr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2019-12-11T01:26:15Z</dcterms:modified>
</cp:coreProperties>
</file>