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61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FF0000"/>
              </a:solidFill>
              <a:latin typeface="細明體" panose="02020509000000000000" pitchFamily="49" charset="-120"/>
              <a:ea typeface="細明體" panose="02020509000000000000" pitchFamily="49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 flip="none" rotWithShape="1">
              <a:gsLst>
                <a:gs pos="0">
                  <a:srgbClr val="FFC000"/>
                </a:gs>
                <a:gs pos="57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2B-4B2E-9F0D-B49398A37D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0000"/>
          </a:solidFill>
          <a:latin typeface="文鼎特圓" panose="020B0609010101010101" pitchFamily="49" charset="-120"/>
          <a:ea typeface="文鼎特圓" panose="020B0609010101010101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C000"/>
          </a:solidFill>
          <a:latin typeface="文鼎空疊圓" panose="020B0609010101010101" pitchFamily="49" charset="-120"/>
          <a:ea typeface="文鼎空疊圓" panose="020B0609010101010101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387788"/>
              </p:ext>
            </p:extLst>
          </p:nvPr>
        </p:nvGraphicFramePr>
        <p:xfrm>
          <a:off x="138545" y="1690255"/>
          <a:ext cx="8670665" cy="4378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488699"/>
              </p:ext>
            </p:extLst>
          </p:nvPr>
        </p:nvGraphicFramePr>
        <p:xfrm>
          <a:off x="1579418" y="2097516"/>
          <a:ext cx="5985163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7163">
                  <a:extLst>
                    <a:ext uri="{9D8B030D-6E8A-4147-A177-3AD203B41FA5}">
                      <a16:colId xmlns:a16="http://schemas.microsoft.com/office/drawing/2014/main" val="56896707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06776534"/>
                    </a:ext>
                  </a:extLst>
                </a:gridCol>
              </a:tblGrid>
              <a:tr h="33930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gradFill>
                      <a:gsLst>
                        <a:gs pos="25000">
                          <a:srgbClr val="00B0F0"/>
                        </a:gs>
                        <a:gs pos="2000">
                          <a:srgbClr val="7030A0"/>
                        </a:gs>
                        <a:gs pos="76000">
                          <a:srgbClr val="FFFF00"/>
                        </a:gs>
                        <a:gs pos="51000">
                          <a:srgbClr val="49C0A0"/>
                        </a:gs>
                        <a:gs pos="100000">
                          <a:srgbClr val="FF0000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gradFill>
                      <a:gsLst>
                        <a:gs pos="25000">
                          <a:srgbClr val="00B0F0"/>
                        </a:gs>
                        <a:gs pos="2000">
                          <a:srgbClr val="7030A0"/>
                        </a:gs>
                        <a:gs pos="76000">
                          <a:srgbClr val="FFFF00"/>
                        </a:gs>
                        <a:gs pos="51000">
                          <a:srgbClr val="49C0A0"/>
                        </a:gs>
                        <a:gs pos="100000">
                          <a:srgbClr val="FF000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23418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方法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>
                    <a:gradFill>
                      <a:gsLst>
                        <a:gs pos="25000">
                          <a:srgbClr val="00B0F0"/>
                        </a:gs>
                        <a:gs pos="2000">
                          <a:srgbClr val="7030A0"/>
                        </a:gs>
                        <a:gs pos="76000">
                          <a:srgbClr val="FFFF00"/>
                        </a:gs>
                        <a:gs pos="51000">
                          <a:srgbClr val="49C0A0"/>
                        </a:gs>
                        <a:gs pos="100000">
                          <a:srgbClr val="FF0000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口訣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>
                    <a:gradFill>
                      <a:gsLst>
                        <a:gs pos="25000">
                          <a:srgbClr val="00B0F0"/>
                        </a:gs>
                        <a:gs pos="2000">
                          <a:srgbClr val="7030A0"/>
                        </a:gs>
                        <a:gs pos="76000">
                          <a:srgbClr val="FFFF00"/>
                        </a:gs>
                        <a:gs pos="51000">
                          <a:srgbClr val="49C0A0"/>
                        </a:gs>
                        <a:gs pos="100000">
                          <a:srgbClr val="FF000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60274353"/>
                  </a:ext>
                </a:extLst>
              </a:tr>
              <a:tr h="370840">
                <a:tc rowSpan="9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節能減碳救地球</a:t>
                      </a:r>
                      <a:endParaRPr lang="zh-TW" altLang="en-US" dirty="0">
                        <a:solidFill>
                          <a:srgbClr val="00B050"/>
                        </a:solidFill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>
                    <a:gradFill>
                      <a:gsLst>
                        <a:gs pos="25000">
                          <a:srgbClr val="00B0F0"/>
                        </a:gs>
                        <a:gs pos="2000">
                          <a:srgbClr val="7030A0"/>
                        </a:gs>
                        <a:gs pos="76000">
                          <a:srgbClr val="FFFF00"/>
                        </a:gs>
                        <a:gs pos="51000">
                          <a:srgbClr val="49C0A0"/>
                        </a:gs>
                        <a:gs pos="100000">
                          <a:srgbClr val="FF0000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冷氣控溫不外洩</a:t>
                      </a:r>
                      <a:endParaRPr lang="en-US" altLang="zh-TW" dirty="0" smtClean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>
                    <a:gradFill>
                      <a:gsLst>
                        <a:gs pos="25000">
                          <a:srgbClr val="00B0F0"/>
                        </a:gs>
                        <a:gs pos="2000">
                          <a:srgbClr val="7030A0"/>
                        </a:gs>
                        <a:gs pos="76000">
                          <a:srgbClr val="FFFF00"/>
                        </a:gs>
                        <a:gs pos="51000">
                          <a:srgbClr val="49C0A0"/>
                        </a:gs>
                        <a:gs pos="100000">
                          <a:srgbClr val="FF000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5737354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隨手關燈拔插頭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>
                    <a:gradFill>
                      <a:gsLst>
                        <a:gs pos="25000">
                          <a:srgbClr val="00B0F0"/>
                        </a:gs>
                        <a:gs pos="2000">
                          <a:srgbClr val="7030A0"/>
                        </a:gs>
                        <a:gs pos="76000">
                          <a:srgbClr val="FFFF00"/>
                        </a:gs>
                        <a:gs pos="51000">
                          <a:srgbClr val="49C0A0"/>
                        </a:gs>
                        <a:gs pos="100000">
                          <a:srgbClr val="FF000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9804342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省電燈具更省錢</a:t>
                      </a:r>
                      <a:endParaRPr lang="zh-TW" altLang="en-US" dirty="0" smtClean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>
                    <a:gradFill>
                      <a:gsLst>
                        <a:gs pos="25000">
                          <a:srgbClr val="00B0F0"/>
                        </a:gs>
                        <a:gs pos="2000">
                          <a:srgbClr val="7030A0"/>
                        </a:gs>
                        <a:gs pos="76000">
                          <a:srgbClr val="FFFF00"/>
                        </a:gs>
                        <a:gs pos="51000">
                          <a:srgbClr val="49C0A0"/>
                        </a:gs>
                        <a:gs pos="100000">
                          <a:srgbClr val="FF000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877232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節能省水看標章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>
                    <a:gradFill>
                      <a:gsLst>
                        <a:gs pos="25000">
                          <a:srgbClr val="00B0F0"/>
                        </a:gs>
                        <a:gs pos="2000">
                          <a:srgbClr val="7030A0"/>
                        </a:gs>
                        <a:gs pos="76000">
                          <a:srgbClr val="FFFF00"/>
                        </a:gs>
                        <a:gs pos="51000">
                          <a:srgbClr val="49C0A0"/>
                        </a:gs>
                        <a:gs pos="100000">
                          <a:srgbClr val="FF000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807956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鐵馬步行兼保健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>
                    <a:gradFill>
                      <a:gsLst>
                        <a:gs pos="25000">
                          <a:srgbClr val="00B0F0"/>
                        </a:gs>
                        <a:gs pos="2000">
                          <a:srgbClr val="7030A0"/>
                        </a:gs>
                        <a:gs pos="76000">
                          <a:srgbClr val="FFFF00"/>
                        </a:gs>
                        <a:gs pos="51000">
                          <a:srgbClr val="49C0A0"/>
                        </a:gs>
                        <a:gs pos="100000">
                          <a:srgbClr val="FF000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64891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每週一天不開車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>
                    <a:gradFill>
                      <a:gsLst>
                        <a:gs pos="25000">
                          <a:srgbClr val="00B0F0"/>
                        </a:gs>
                        <a:gs pos="2000">
                          <a:srgbClr val="7030A0"/>
                        </a:gs>
                        <a:gs pos="76000">
                          <a:srgbClr val="FFFF00"/>
                        </a:gs>
                        <a:gs pos="51000">
                          <a:srgbClr val="49C0A0"/>
                        </a:gs>
                        <a:gs pos="100000">
                          <a:srgbClr val="FF000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123220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選車用車助減碳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>
                    <a:gradFill>
                      <a:gsLst>
                        <a:gs pos="25000">
                          <a:srgbClr val="00B0F0"/>
                        </a:gs>
                        <a:gs pos="2000">
                          <a:srgbClr val="7030A0"/>
                        </a:gs>
                        <a:gs pos="76000">
                          <a:srgbClr val="FFFF00"/>
                        </a:gs>
                        <a:gs pos="51000">
                          <a:srgbClr val="49C0A0"/>
                        </a:gs>
                        <a:gs pos="100000">
                          <a:srgbClr val="FF000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613997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多吃蔬食少吃肉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>
                    <a:gradFill>
                      <a:gsLst>
                        <a:gs pos="25000">
                          <a:srgbClr val="00B0F0"/>
                        </a:gs>
                        <a:gs pos="2000">
                          <a:srgbClr val="7030A0"/>
                        </a:gs>
                        <a:gs pos="76000">
                          <a:srgbClr val="FFFF00"/>
                        </a:gs>
                        <a:gs pos="51000">
                          <a:srgbClr val="49C0A0"/>
                        </a:gs>
                        <a:gs pos="100000">
                          <a:srgbClr val="FF000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56712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自備杯筷帕與袋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>
                    <a:gradFill>
                      <a:gsLst>
                        <a:gs pos="25000">
                          <a:srgbClr val="00B0F0"/>
                        </a:gs>
                        <a:gs pos="2000">
                          <a:srgbClr val="7030A0"/>
                        </a:gs>
                        <a:gs pos="76000">
                          <a:srgbClr val="FFFF00"/>
                        </a:gs>
                        <a:gs pos="51000">
                          <a:srgbClr val="49C0A0"/>
                        </a:gs>
                        <a:gs pos="100000">
                          <a:srgbClr val="FF000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4033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1899</TotalTime>
  <Words>222</Words>
  <Application>Microsoft Office PowerPoint</Application>
  <PresentationFormat>如螢幕大小 (4:3)</PresentationFormat>
  <Paragraphs>41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8" baseType="lpstr">
      <vt:lpstr>Lucida Sans</vt:lpstr>
      <vt:lpstr>文鼎中特圓</vt:lpstr>
      <vt:lpstr>文鼎空疊圓</vt:lpstr>
      <vt:lpstr>文鼎特圓</vt:lpstr>
      <vt:lpstr>細明體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22</cp:revision>
  <dcterms:created xsi:type="dcterms:W3CDTF">2017-12-09T08:36:57Z</dcterms:created>
  <dcterms:modified xsi:type="dcterms:W3CDTF">2019-12-11T01:26:55Z</dcterms:modified>
</cp:coreProperties>
</file>